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14" y="298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EBEE-079B-4BE3-BF60-7DB17B35581B}" type="datetimeFigureOut">
              <a:rPr lang="hr-HR" smtClean="0"/>
              <a:t>3.6.2020.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37C7-3A1A-4CCC-8239-45E9C889171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747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EBEE-079B-4BE3-BF60-7DB17B35581B}" type="datetimeFigureOut">
              <a:rPr lang="hr-HR" smtClean="0"/>
              <a:t>3.6.2020.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37C7-3A1A-4CCC-8239-45E9C889171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705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EBEE-079B-4BE3-BF60-7DB17B35581B}" type="datetimeFigureOut">
              <a:rPr lang="hr-HR" smtClean="0"/>
              <a:t>3.6.2020.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37C7-3A1A-4CCC-8239-45E9C889171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263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EBEE-079B-4BE3-BF60-7DB17B35581B}" type="datetimeFigureOut">
              <a:rPr lang="hr-HR" smtClean="0"/>
              <a:t>3.6.2020.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37C7-3A1A-4CCC-8239-45E9C889171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9394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EBEE-079B-4BE3-BF60-7DB17B35581B}" type="datetimeFigureOut">
              <a:rPr lang="hr-HR" smtClean="0"/>
              <a:t>3.6.2020.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37C7-3A1A-4CCC-8239-45E9C889171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94498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EBEE-079B-4BE3-BF60-7DB17B35581B}" type="datetimeFigureOut">
              <a:rPr lang="hr-HR" smtClean="0"/>
              <a:t>3.6.2020.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37C7-3A1A-4CCC-8239-45E9C889171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67366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EBEE-079B-4BE3-BF60-7DB17B35581B}" type="datetimeFigureOut">
              <a:rPr lang="hr-HR" smtClean="0"/>
              <a:t>3.6.2020.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37C7-3A1A-4CCC-8239-45E9C889171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474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EBEE-079B-4BE3-BF60-7DB17B35581B}" type="datetimeFigureOut">
              <a:rPr lang="hr-HR" smtClean="0"/>
              <a:t>3.6.2020.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37C7-3A1A-4CCC-8239-45E9C889171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45461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EBEE-079B-4BE3-BF60-7DB17B35581B}" type="datetimeFigureOut">
              <a:rPr lang="hr-HR" smtClean="0"/>
              <a:t>3.6.2020.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37C7-3A1A-4CCC-8239-45E9C889171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4271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EBEE-079B-4BE3-BF60-7DB17B35581B}" type="datetimeFigureOut">
              <a:rPr lang="hr-HR" smtClean="0"/>
              <a:t>3.6.2020.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37C7-3A1A-4CCC-8239-45E9C889171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0629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EBEE-079B-4BE3-BF60-7DB17B35581B}" type="datetimeFigureOut">
              <a:rPr lang="hr-HR" smtClean="0"/>
              <a:t>3.6.2020.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37C7-3A1A-4CCC-8239-45E9C889171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9633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DEBEE-079B-4BE3-BF60-7DB17B35581B}" type="datetimeFigureOut">
              <a:rPr lang="hr-HR" smtClean="0"/>
              <a:t>3.6.2020.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437C7-3A1A-4CCC-8239-45E9C889171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85518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vetipetar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jugorje-info.com/" TargetMode="External"/><Relationship Id="rId7" Type="http://schemas.openxmlformats.org/officeDocument/2006/relationships/hyperlink" Target="https://hr.wikipedia.org/" TargetMode="External"/><Relationship Id="rId2" Type="http://schemas.openxmlformats.org/officeDocument/2006/relationships/hyperlink" Target="http://www.svetipetar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itno.net/" TargetMode="External"/><Relationship Id="rId5" Type="http://schemas.openxmlformats.org/officeDocument/2006/relationships/hyperlink" Target="http://www.malaterezija.hr/" TargetMode="External"/><Relationship Id="rId4" Type="http://schemas.openxmlformats.org/officeDocument/2006/relationships/hyperlink" Target="https://zenavrsna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3018" y="1700808"/>
            <a:ext cx="3691470" cy="1899643"/>
          </a:xfrm>
        </p:spPr>
        <p:txBody>
          <a:bodyPr/>
          <a:lstStyle/>
          <a:p>
            <a:r>
              <a:rPr lang="hr-HR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Sveta Mala Terezija</a:t>
            </a:r>
            <a:endParaRPr lang="hr-HR" b="1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8064" y="3789040"/>
            <a:ext cx="3995936" cy="1752600"/>
          </a:xfrm>
        </p:spPr>
        <p:txBody>
          <a:bodyPr>
            <a:normAutofit fontScale="85000" lnSpcReduction="10000"/>
          </a:bodyPr>
          <a:lstStyle/>
          <a:p>
            <a:r>
              <a:rPr lang="hr-HR" i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 „Bog ne gleda na veličinu naših djela, nego samo na ljubav s kojom se ona obavljaju.“</a:t>
            </a:r>
            <a:endParaRPr lang="hr-HR" i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2" y="152935"/>
            <a:ext cx="5273019" cy="655272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9512" y="6276877"/>
            <a:ext cx="38164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dirty="0" smtClean="0">
              <a:hlinkClick r:id="rId3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17521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01813" y="1700808"/>
            <a:ext cx="6516216" cy="4608512"/>
          </a:xfrm>
        </p:spPr>
        <p:txBody>
          <a:bodyPr/>
          <a:lstStyle/>
          <a:p>
            <a:pPr algn="ctr"/>
            <a:r>
              <a:rPr lang="hr-HR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BM Plex Sans"/>
              </a:rPr>
              <a:t>Terezija je napokon u </a:t>
            </a:r>
            <a:r>
              <a:rPr lang="hr-HR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BM Plex Sans"/>
              </a:rPr>
              <a:t>ponedjeljak, </a:t>
            </a:r>
            <a:r>
              <a:rPr lang="hr-HR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BM Plex Sans"/>
              </a:rPr>
              <a:t>9. travnja </a:t>
            </a:r>
            <a:r>
              <a:rPr lang="hr-HR" b="1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BM Plex Sans"/>
              </a:rPr>
              <a:t>1888.</a:t>
            </a:r>
            <a:r>
              <a:rPr lang="hr-HR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BM Plex Sans"/>
              </a:rPr>
              <a:t>, s </a:t>
            </a:r>
            <a:r>
              <a:rPr lang="hr-HR" b="1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BM Plex Sans"/>
              </a:rPr>
              <a:t>15</a:t>
            </a:r>
            <a:r>
              <a:rPr lang="hr-HR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BM Plex Sans"/>
              </a:rPr>
              <a:t> godina, ušla </a:t>
            </a:r>
            <a:r>
              <a:rPr lang="hr-HR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BM Plex Sans"/>
              </a:rPr>
              <a:t>u </a:t>
            </a:r>
            <a:r>
              <a:rPr lang="hr-HR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BM Plex Sans"/>
              </a:rPr>
              <a:t>Karmel</a:t>
            </a:r>
            <a:r>
              <a:rPr lang="hr-HR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BM Plex Sans"/>
              </a:rPr>
              <a:t> u Lisieuxu, ustrajavši u njemu sve do svoje svetačke smrti </a:t>
            </a:r>
            <a:r>
              <a:rPr lang="hr-HR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BM Plex Sans"/>
              </a:rPr>
              <a:t>30. rujna 1797. </a:t>
            </a:r>
            <a:r>
              <a:rPr lang="hr-HR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BM Plex Sans"/>
              </a:rPr>
              <a:t>Ušla je </a:t>
            </a:r>
            <a:r>
              <a:rPr lang="hr-HR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BM Plex Sans"/>
              </a:rPr>
              <a:t>„da </a:t>
            </a:r>
            <a:r>
              <a:rPr lang="hr-HR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BM Plex Sans"/>
              </a:rPr>
              <a:t>bi spašavala duše i molila za svećenike</a:t>
            </a:r>
            <a:r>
              <a:rPr lang="hr-HR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BM Plex Sans"/>
              </a:rPr>
              <a:t>”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-94667"/>
            <a:ext cx="2815921" cy="71527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35744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560" y="836712"/>
            <a:ext cx="8640960" cy="432048"/>
          </a:xfrm>
        </p:spPr>
        <p:txBody>
          <a:bodyPr>
            <a:no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hr-HR" sz="32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BM Plex Sans"/>
              </a:rPr>
              <a:t>Terezija je </a:t>
            </a:r>
            <a:r>
              <a:rPr lang="hr-HR" sz="32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BM Plex Sans"/>
              </a:rPr>
              <a:t>8. rujna 1890. </a:t>
            </a:r>
            <a:r>
              <a:rPr lang="hr-HR" sz="32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BM Plex Sans"/>
              </a:rPr>
              <a:t>polagala </a:t>
            </a:r>
            <a:r>
              <a:rPr lang="hr-HR" sz="32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BM Plex Sans"/>
              </a:rPr>
              <a:t>zavjete</a:t>
            </a:r>
            <a:br>
              <a:rPr lang="hr-HR" sz="32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BM Plex Sans"/>
              </a:rPr>
            </a:br>
            <a:r>
              <a:rPr lang="hr-HR" sz="32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BM Plex Sans"/>
              </a:rPr>
              <a:t> </a:t>
            </a:r>
            <a:r>
              <a:rPr lang="hr-HR" sz="32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BM Plex Sans"/>
              </a:rPr>
              <a:t>– to </a:t>
            </a:r>
            <a:r>
              <a:rPr lang="hr-HR" sz="32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BM Plex Sans"/>
              </a:rPr>
              <a:t>je bio dan </a:t>
            </a:r>
            <a:r>
              <a:rPr lang="hr-HR" sz="32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BM Plex Sans"/>
              </a:rPr>
              <a:t>nepomućene </a:t>
            </a:r>
            <a:r>
              <a:rPr lang="hr-HR" sz="32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BM Plex Sans"/>
              </a:rPr>
              <a:t>radosti</a:t>
            </a:r>
            <a:br>
              <a:rPr lang="hr-HR" sz="32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BM Plex Sans"/>
              </a:rPr>
            </a:br>
            <a:endParaRPr lang="hr-H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79920" y="4725144"/>
            <a:ext cx="92239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 typeface="Arial" pitchFamily="34" charset="0"/>
              <a:buChar char="•"/>
            </a:pPr>
            <a:r>
              <a:rPr lang="hr-HR" sz="32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BM Plex Sans"/>
              </a:rPr>
              <a:t>No naskoro je opet došla tama koja se smrkla sve do napadaja na njezinu </a:t>
            </a:r>
            <a:r>
              <a:rPr lang="hr-HR" sz="32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BM Plex Sans"/>
              </a:rPr>
              <a:t>vjeru – razbolila se od </a:t>
            </a:r>
            <a:r>
              <a:rPr lang="hr-HR" sz="3200" b="1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BM Plex Sans"/>
              </a:rPr>
              <a:t>tuberkuloze</a:t>
            </a:r>
            <a:r>
              <a:rPr lang="hr-HR" sz="32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BM Plex Sans"/>
              </a:rPr>
              <a:t>, a sve to  </a:t>
            </a:r>
            <a:r>
              <a:rPr lang="hr-HR" sz="32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BM Plex Sans"/>
              </a:rPr>
              <a:t>trajalo </a:t>
            </a:r>
            <a:r>
              <a:rPr lang="hr-HR" sz="32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BM Plex Sans"/>
              </a:rPr>
              <a:t>je sve do </a:t>
            </a:r>
            <a:r>
              <a:rPr lang="hr-HR" sz="32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BM Plex Sans"/>
              </a:rPr>
              <a:t>smrtnoga </a:t>
            </a:r>
            <a:r>
              <a:rPr lang="hr-HR" sz="32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BM Plex Sans"/>
              </a:rPr>
              <a:t>časa</a:t>
            </a:r>
          </a:p>
          <a:p>
            <a:pPr marL="457200" indent="-457200" algn="ctr">
              <a:buFont typeface="Arial" pitchFamily="34" charset="0"/>
              <a:buChar char="•"/>
            </a:pPr>
            <a:endParaRPr lang="hr-HR" sz="3200" b="1" dirty="0" smtClean="0">
              <a:solidFill>
                <a:srgbClr val="33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BM Plex Sans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756" y="1477370"/>
            <a:ext cx="5112568" cy="32459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33482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509120"/>
            <a:ext cx="8424936" cy="1800200"/>
          </a:xfrm>
        </p:spPr>
        <p:txBody>
          <a:bodyPr>
            <a:no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hr-HR" sz="3200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Od tuberkuloze</a:t>
            </a:r>
            <a:r>
              <a:rPr lang="hr-HR" sz="3200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 </a:t>
            </a:r>
            <a:r>
              <a:rPr lang="hr-HR" sz="3200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je umrla </a:t>
            </a:r>
            <a:r>
              <a:rPr lang="hr-HR" sz="3200" b="1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30. rujna 1897.g</a:t>
            </a:r>
            <a:r>
              <a:rPr lang="hr-HR" sz="3200" b="1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.</a:t>
            </a:r>
            <a:r>
              <a:rPr lang="hr-HR" sz="3200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u </a:t>
            </a:r>
            <a:r>
              <a:rPr lang="hr-HR" sz="3200" b="1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25.</a:t>
            </a:r>
            <a:r>
              <a:rPr lang="hr-HR" sz="3200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godini života i nakon samo </a:t>
            </a:r>
            <a:r>
              <a:rPr lang="hr-HR" sz="3200" b="1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devet godina </a:t>
            </a:r>
            <a:r>
              <a:rPr lang="hr-HR" sz="3200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provedenih u </a:t>
            </a:r>
            <a:r>
              <a:rPr lang="hr-HR" sz="3200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Karmelu</a:t>
            </a:r>
            <a:endParaRPr lang="hr-H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04664"/>
            <a:ext cx="5914390" cy="41865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05564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268760"/>
            <a:ext cx="8229600" cy="1143000"/>
          </a:xfrm>
        </p:spPr>
        <p:txBody>
          <a:bodyPr>
            <a:no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hr-HR" sz="3200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Tih 9 godina provela je vršeći </a:t>
            </a:r>
            <a:r>
              <a:rPr lang="hr-HR" sz="3200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redovite </a:t>
            </a:r>
            <a:r>
              <a:rPr lang="hr-HR" sz="3200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samostanske dužnosti</a:t>
            </a:r>
            <a:r>
              <a:rPr lang="hr-HR" sz="3200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: </a:t>
            </a:r>
            <a:r>
              <a:rPr lang="hr-HR" sz="3200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/>
            </a:r>
            <a:br>
              <a:rPr lang="hr-HR" sz="3200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</a:br>
            <a:r>
              <a:rPr lang="hr-HR" sz="3200" b="1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molitvu, </a:t>
            </a:r>
            <a:r>
              <a:rPr lang="hr-HR" sz="3200" b="1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razmatranja, redoviti posao, </a:t>
            </a:r>
            <a:r>
              <a:rPr lang="hr-HR" sz="3200" b="1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/>
            </a:r>
            <a:br>
              <a:rPr lang="hr-HR" sz="3200" b="1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</a:br>
            <a:r>
              <a:rPr lang="hr-HR" sz="3200" b="1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ručni </a:t>
            </a:r>
            <a:r>
              <a:rPr lang="hr-HR" sz="3200" b="1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rad </a:t>
            </a:r>
            <a:r>
              <a:rPr lang="hr-HR" sz="3200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i </a:t>
            </a:r>
            <a:r>
              <a:rPr lang="hr-HR" sz="3200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ostalo</a:t>
            </a:r>
            <a:endParaRPr lang="hr-H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212976"/>
            <a:ext cx="7290048" cy="3645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73998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9424" y="2348880"/>
            <a:ext cx="5184576" cy="2736304"/>
          </a:xfrm>
        </p:spPr>
        <p:txBody>
          <a:bodyPr>
            <a:no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hr-HR" sz="3200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Sve je to obavljala s velikom ljubavlju prema Bogu i dušama za koje je prikazivala sve svoje </a:t>
            </a:r>
            <a:r>
              <a:rPr lang="hr-HR" sz="3200" i="1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molitve</a:t>
            </a:r>
            <a:r>
              <a:rPr lang="hr-HR" sz="3200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i </a:t>
            </a:r>
            <a:r>
              <a:rPr lang="hr-HR" sz="3200" i="1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trpljenja</a:t>
            </a:r>
            <a:r>
              <a:rPr lang="hr-HR" sz="3200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kojih nije nedostajalo u njezinu redovničkom životu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9639"/>
            <a:ext cx="4248472" cy="56719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544262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26923" y="1052736"/>
            <a:ext cx="9505056" cy="1143000"/>
          </a:xfrm>
        </p:spPr>
        <p:txBody>
          <a:bodyPr>
            <a:no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hr-HR" sz="3200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Po nalogu svojih samostanskih poglavarica opisala je svoj život koji je nakon njezine smrti objavljen pod nazivom </a:t>
            </a:r>
            <a:r>
              <a:rPr lang="hr-HR" sz="3200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„</a:t>
            </a:r>
            <a:r>
              <a:rPr lang="hr-HR" sz="3200" b="1" i="1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Povijest jedne duše</a:t>
            </a:r>
            <a:r>
              <a:rPr lang="hr-HR" sz="3200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” </a:t>
            </a:r>
            <a:br>
              <a:rPr lang="hr-HR" sz="3200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</a:br>
            <a:r>
              <a:rPr lang="hr-HR" sz="3200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te je postigao velik upsjeh!</a:t>
            </a:r>
            <a:endParaRPr lang="hr-H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212976"/>
            <a:ext cx="5657739" cy="35261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-3804" y="3284984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pl-PL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Prevedena </a:t>
            </a:r>
            <a:r>
              <a:rPr lang="pl-PL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</a:t>
            </a:r>
          </a:p>
          <a:p>
            <a:r>
              <a:rPr lang="pl-PL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na </a:t>
            </a:r>
            <a:r>
              <a:rPr lang="pl-PL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35 jezika i </a:t>
            </a:r>
            <a:endParaRPr lang="pl-PL" sz="3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objavljena </a:t>
            </a:r>
            <a:r>
              <a:rPr lang="pl-PL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</a:t>
            </a:r>
            <a:r>
              <a:rPr lang="pl-PL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</a:p>
          <a:p>
            <a:r>
              <a:rPr lang="pl-PL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pl-PL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više od </a:t>
            </a:r>
            <a:r>
              <a:rPr lang="pl-PL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milijun</a:t>
            </a:r>
          </a:p>
          <a:p>
            <a:r>
              <a:rPr lang="pl-PL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primjeraka!</a:t>
            </a:r>
            <a:endParaRPr lang="hr-HR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27091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pPr marL="457200" lvl="0" indent="-457200" algn="l">
              <a:spcBef>
                <a:spcPct val="20000"/>
              </a:spcBef>
              <a:buFont typeface="Arial" pitchFamily="34" charset="0"/>
              <a:buChar char="•"/>
            </a:pPr>
            <a:r>
              <a:rPr lang="hr-HR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Papa Pio XI. proglasio je Malu Tereziju </a:t>
            </a:r>
            <a:r>
              <a:rPr lang="hr-HR" sz="32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blaženom</a:t>
            </a:r>
            <a:r>
              <a:rPr lang="hr-HR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 </a:t>
            </a:r>
            <a:r>
              <a:rPr lang="hr-HR" sz="3200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29. travnja 1923. </a:t>
            </a:r>
            <a:r>
              <a:rPr lang="hr-HR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te </a:t>
            </a:r>
            <a:r>
              <a:rPr lang="hr-HR" sz="32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svetom</a:t>
            </a:r>
            <a:r>
              <a:rPr lang="hr-HR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 </a:t>
            </a:r>
            <a:r>
              <a:rPr lang="hr-HR" sz="3200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17. svibnja 1925. </a:t>
            </a:r>
            <a:r>
              <a:rPr lang="hr-HR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godine.</a:t>
            </a:r>
            <a:br>
              <a:rPr lang="hr-HR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88840"/>
            <a:ext cx="8301608" cy="4525963"/>
          </a:xfrm>
        </p:spPr>
        <p:txBody>
          <a:bodyPr/>
          <a:lstStyle/>
          <a:p>
            <a:pPr lvl="0"/>
            <a:r>
              <a:rPr lang="vi-VN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Nakon toga proglašena je također uz sv. Franju Ksaverskoga </a:t>
            </a:r>
            <a:r>
              <a:rPr lang="vi-VN" sz="28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drugom zaštitnicom misija</a:t>
            </a:r>
            <a:r>
              <a:rPr lang="vi-VN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te također </a:t>
            </a:r>
            <a:r>
              <a:rPr lang="vi-VN" sz="28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drugom zaštitnicom Francuske</a:t>
            </a:r>
            <a:endParaRPr lang="hr-HR" sz="28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hr-HR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1997. o 100. obljetnici njezine svetačke smrti, papa Ivan Pavao II. proglasio ju je </a:t>
            </a:r>
            <a:r>
              <a:rPr lang="hr-HR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naučiteljicom </a:t>
            </a:r>
          </a:p>
          <a:p>
            <a:pPr lvl="0"/>
            <a:r>
              <a:rPr lang="hr-HR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Ona je tako </a:t>
            </a:r>
            <a:r>
              <a:rPr lang="hr-HR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treća</a:t>
            </a:r>
            <a:r>
              <a:rPr lang="hr-HR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žena u povijesti Crkve i </a:t>
            </a:r>
            <a:r>
              <a:rPr lang="hr-HR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33.</a:t>
            </a:r>
            <a:r>
              <a:rPr lang="hr-HR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 redu u dvotisućljetnoj povijesti Crkve koja je dobila taj časni </a:t>
            </a:r>
            <a:r>
              <a:rPr lang="hr-HR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naslov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787973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hr-H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Spomendan joj je </a:t>
            </a:r>
            <a:r>
              <a:rPr lang="hr-HR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hr-HR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listopada</a:t>
            </a:r>
            <a:r>
              <a:rPr lang="hr-H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r-H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r-H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140968"/>
            <a:ext cx="7218916" cy="40425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0" y="548680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 typeface="Arial" pitchFamily="34" charset="0"/>
              <a:buChar char="•"/>
            </a:pPr>
            <a:r>
              <a:rPr lang="hr-HR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Zaštitnica je </a:t>
            </a:r>
            <a:r>
              <a:rPr lang="hr-HR" sz="32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Francuske, Australije, Južne Afrike, Rusije, misionara, uzgajivača cvijeća, oboljelih od AIDS-a i tuberkuloze, avijatičara i mnogih gradova, župa i </a:t>
            </a:r>
            <a:r>
              <a:rPr lang="hr-HR" sz="32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škola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492896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 typeface="Arial" pitchFamily="34" charset="0"/>
              <a:buChar char="•"/>
            </a:pPr>
            <a:r>
              <a:rPr lang="hr-HR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Tijelo joj je ostalo </a:t>
            </a:r>
            <a:r>
              <a:rPr lang="hr-HR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neraspadnuto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20359362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48" y="4941168"/>
            <a:ext cx="9144000" cy="1143000"/>
          </a:xfrm>
        </p:spPr>
        <p:txBody>
          <a:bodyPr>
            <a:noAutofit/>
          </a:bodyPr>
          <a:lstStyle/>
          <a:p>
            <a:r>
              <a:rPr lang="hr-HR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„Na </a:t>
            </a:r>
            <a:r>
              <a:rPr lang="hr-HR" sz="2800" i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sreću, nisam tražila patnju, jer da sam je tražila, bojala bih se da ne bih imala strpljivosti podnijeti je, a kad mi dolazi od čiste volje dragoga Boga, On mi ne može odbiti strpljivost i potrebnu milost da je podnesem</a:t>
            </a:r>
            <a:r>
              <a:rPr lang="hr-HR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  <a:endParaRPr lang="hr-HR" sz="2800" i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7158"/>
            <a:ext cx="3650978" cy="4573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6839744" y="648866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Izradila Lana Šimić,8b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01079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5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IZVORI</a:t>
            </a:r>
            <a:endParaRPr lang="hr-HR" sz="5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472608"/>
          </a:xfrm>
        </p:spPr>
        <p:txBody>
          <a:bodyPr>
            <a:normAutofit/>
          </a:bodyPr>
          <a:lstStyle/>
          <a:p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FOTOGRAFIJA: </a:t>
            </a:r>
          </a:p>
          <a:p>
            <a:pPr marL="0" indent="0">
              <a:buNone/>
            </a:pPr>
            <a:r>
              <a:rPr lang="hr-H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http://www.svetipetar.com</a:t>
            </a:r>
            <a:r>
              <a:rPr lang="hr-H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/</a:t>
            </a:r>
            <a:endParaRPr lang="hr-H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hr-H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https://www.medjugorje-info.com</a:t>
            </a:r>
            <a:r>
              <a:rPr lang="hr-H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/</a:t>
            </a:r>
            <a:endParaRPr lang="hr-H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hr-H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https://zenavrsna.com</a:t>
            </a:r>
            <a:r>
              <a:rPr lang="hr-H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/</a:t>
            </a:r>
            <a:endParaRPr lang="hr-H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hr-H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http://www.malaterezija.hr</a:t>
            </a:r>
            <a:r>
              <a:rPr lang="hr-H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/</a:t>
            </a:r>
            <a:endParaRPr lang="hr-H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hr-H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/>
              </a:rPr>
              <a:t>https://www.bitno.net</a:t>
            </a:r>
            <a:r>
              <a:rPr lang="hr-H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/>
              </a:rPr>
              <a:t>/</a:t>
            </a:r>
            <a:endParaRPr lang="hr-H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hr-H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/>
              </a:rPr>
              <a:t>https://hr.wikipedia.org</a:t>
            </a:r>
            <a:r>
              <a:rPr lang="hr-H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/>
              </a:rPr>
              <a:t>/</a:t>
            </a:r>
            <a:endParaRPr lang="hr-H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INFORMACIJA/TEKSTA:</a:t>
            </a:r>
          </a:p>
          <a:p>
            <a:pPr marL="0" lvl="0" indent="0">
              <a:buNone/>
            </a:pPr>
            <a:r>
              <a:rPr lang="hr-HR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/>
              </a:rPr>
              <a:t>https://hr.wikipedia.org/</a:t>
            </a:r>
            <a:endParaRPr lang="hr-HR" sz="28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hr-H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/>
              </a:rPr>
              <a:t>https://www.bitno.net/</a:t>
            </a:r>
            <a:endParaRPr lang="hr-H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hr-H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hr-H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833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52936"/>
            <a:ext cx="5292080" cy="850106"/>
          </a:xfrm>
        </p:spPr>
        <p:txBody>
          <a:bodyPr>
            <a:no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hr-HR" sz="3200" b="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Terezija je rođena kao </a:t>
            </a:r>
            <a:r>
              <a:rPr lang="hr-HR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deveto</a:t>
            </a:r>
            <a:r>
              <a:rPr lang="hr-HR" sz="3200" b="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 dijete bračnoga para </a:t>
            </a:r>
            <a:r>
              <a:rPr lang="hr-HR" sz="3200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Luja-Josipa-Stanislava Martina </a:t>
            </a:r>
            <a:r>
              <a:rPr lang="hr-HR" sz="3200" b="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i </a:t>
            </a:r>
            <a:r>
              <a:rPr lang="hr-HR" sz="3200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Marije-Azelije Guérin </a:t>
            </a:r>
            <a:r>
              <a:rPr lang="hr-HR" sz="32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(koji su zajedno proglašeni svetim </a:t>
            </a:r>
            <a:br>
              <a:rPr lang="hr-HR" sz="32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</a:br>
            <a:r>
              <a:rPr lang="hr-HR" sz="32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19. listopada 2008.)</a:t>
            </a:r>
            <a:r>
              <a:rPr lang="hr-HR" sz="3200" b="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/>
            </a:r>
            <a:br>
              <a:rPr lang="hr-HR" sz="3200" b="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</a:br>
            <a:r>
              <a:rPr lang="hr-HR" sz="3200" i="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2. siječnja 1873</a:t>
            </a:r>
            <a:r>
              <a:rPr lang="hr-HR" sz="3200" b="0" i="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.</a:t>
            </a:r>
            <a:r>
              <a:rPr lang="hr-HR" sz="3200" b="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, </a:t>
            </a:r>
            <a:br>
              <a:rPr lang="hr-HR" sz="3200" b="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</a:br>
            <a:r>
              <a:rPr lang="hr-HR" sz="3200" b="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u gradiću </a:t>
            </a:r>
            <a:r>
              <a:rPr lang="hr-HR" sz="3200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Alençonu</a:t>
            </a:r>
            <a:r>
              <a:rPr lang="hr-HR" sz="3200" b="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,</a:t>
            </a:r>
            <a:br>
              <a:rPr lang="hr-HR" sz="3200" b="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</a:br>
            <a:r>
              <a:rPr lang="hr-HR" sz="3200" b="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u Normandiji, </a:t>
            </a:r>
            <a:br>
              <a:rPr lang="hr-HR" sz="3200" b="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</a:br>
            <a:r>
              <a:rPr lang="hr-HR" sz="3200" b="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u Francuskoj</a:t>
            </a:r>
            <a:endParaRPr lang="hr-H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79" r="34848"/>
          <a:stretch/>
        </p:blipFill>
        <p:spPr>
          <a:xfrm>
            <a:off x="4788024" y="836712"/>
            <a:ext cx="4230196" cy="52131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17122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085184"/>
            <a:ext cx="9144000" cy="1772816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hr-H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 devetero djece, </a:t>
            </a:r>
            <a:r>
              <a:rPr lang="hr-H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četvero</a:t>
            </a:r>
            <a:r>
              <a:rPr lang="hr-H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 </a:t>
            </a:r>
            <a:r>
              <a:rPr lang="hr-HR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umrlo</a:t>
            </a:r>
            <a:r>
              <a:rPr lang="hr-H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 ranoj </a:t>
            </a:r>
            <a:br>
              <a:rPr lang="hr-H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dobi od </a:t>
            </a:r>
            <a:r>
              <a:rPr lang="hr-H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tada</a:t>
            </a:r>
            <a:r>
              <a:rPr lang="hr-H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neizlječivih bolesti</a:t>
            </a:r>
            <a:br>
              <a:rPr lang="hr-HR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r-HR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32656"/>
            <a:ext cx="7200800" cy="4752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88824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96552" y="404664"/>
            <a:ext cx="9540552" cy="1575048"/>
          </a:xfrm>
        </p:spPr>
        <p:txBody>
          <a:bodyPr>
            <a:noAutofit/>
          </a:bodyPr>
          <a:lstStyle/>
          <a:p>
            <a:pPr marL="571500" indent="-571500" algn="r">
              <a:buFont typeface="Arial" pitchFamily="34" charset="0"/>
              <a:buChar char="•"/>
            </a:pPr>
            <a:r>
              <a:rPr lang="hr-H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Druživši se obitelj u vrtu, </a:t>
            </a:r>
            <a:r>
              <a:rPr lang="hr-H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Terezina</a:t>
            </a:r>
            <a:r>
              <a:rPr lang="hr-H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 majka Tereziji pričala kako nakon smrti vječno odlazimo k Bogu  </a:t>
            </a:r>
            <a:endParaRPr lang="hr-H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132856"/>
            <a:ext cx="4875364" cy="45259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5171434" y="2924944"/>
            <a:ext cx="38519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r">
              <a:buFont typeface="Arial" pitchFamily="34" charset="0"/>
              <a:buChar char="•"/>
            </a:pPr>
            <a:r>
              <a:rPr lang="hr-HR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T</a:t>
            </a:r>
            <a:r>
              <a:rPr lang="hr-HR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erezija potom njoj kaže kako želi da </a:t>
            </a:r>
          </a:p>
          <a:p>
            <a:pPr algn="r"/>
            <a:r>
              <a:rPr lang="hr-HR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ona (majka) umre te nedugo nakon, dok je Terezija imala </a:t>
            </a:r>
            <a:r>
              <a:rPr lang="hr-HR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četiri godine</a:t>
            </a:r>
            <a:r>
              <a:rPr lang="hr-HR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hr-HR" sz="3200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majka umre </a:t>
            </a:r>
            <a:endParaRPr lang="hr-HR" u="sng" dirty="0"/>
          </a:p>
        </p:txBody>
      </p:sp>
    </p:spTree>
    <p:extLst>
      <p:ext uri="{BB962C8B-B14F-4D97-AF65-F5344CB8AC3E}">
        <p14:creationId xmlns:p14="http://schemas.microsoft.com/office/powerpoint/2010/main" val="2177534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8024" y="2780928"/>
            <a:ext cx="4104456" cy="1143000"/>
          </a:xfrm>
        </p:spPr>
        <p:txBody>
          <a:bodyPr>
            <a:noAutofit/>
          </a:bodyPr>
          <a:lstStyle/>
          <a:p>
            <a:r>
              <a:rPr lang="hr-H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Nakon majčine smrti,</a:t>
            </a:r>
            <a:br>
              <a:rPr lang="hr-H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sestrama je (uz oca), ponajviše brinula sestra </a:t>
            </a:r>
            <a:r>
              <a:rPr lang="hr-H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Paulina</a:t>
            </a:r>
            <a:r>
              <a:rPr lang="hr-H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kasnije je stupila u samostan </a:t>
            </a:r>
            <a:r>
              <a:rPr lang="hr-H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karmeličanki </a:t>
            </a:r>
            <a:endParaRPr lang="hr-H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48680"/>
            <a:ext cx="4414986" cy="58463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2243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244" y="620688"/>
            <a:ext cx="8229600" cy="1143000"/>
          </a:xfrm>
        </p:spPr>
        <p:txBody>
          <a:bodyPr>
            <a:normAutofit fontScale="90000"/>
          </a:bodyPr>
          <a:lstStyle/>
          <a:p>
            <a:pPr marL="571500" indent="-571500" algn="l">
              <a:buFont typeface="Arial" pitchFamily="34" charset="0"/>
              <a:buChar char="•"/>
            </a:pPr>
            <a:r>
              <a:rPr lang="hr-HR" sz="3600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Poslije nje to je učinila i najstarija sestra </a:t>
            </a:r>
            <a:r>
              <a:rPr lang="hr-HR" sz="3600" b="1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Marija</a:t>
            </a:r>
            <a:r>
              <a:rPr lang="hr-HR" dirty="0" smtClean="0">
                <a:solidFill>
                  <a:srgbClr val="202122"/>
                </a:solidFill>
                <a:latin typeface="Arial"/>
              </a:rPr>
              <a:t/>
            </a:r>
            <a:br>
              <a:rPr lang="hr-HR" dirty="0" smtClean="0">
                <a:solidFill>
                  <a:srgbClr val="202122"/>
                </a:solidFill>
                <a:latin typeface="Arial"/>
              </a:rPr>
            </a:b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875746"/>
            <a:ext cx="5566903" cy="38580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390244" y="1268760"/>
            <a:ext cx="972108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hr-HR" sz="3200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+mj-cs"/>
              </a:rPr>
              <a:t>Treća </a:t>
            </a:r>
            <a:r>
              <a:rPr lang="hr-HR" sz="3200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+mj-cs"/>
              </a:rPr>
              <a:t>sestra</a:t>
            </a:r>
            <a:r>
              <a:rPr lang="hr-HR" sz="3200" b="1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+mj-cs"/>
              </a:rPr>
              <a:t> Leonija </a:t>
            </a:r>
            <a:r>
              <a:rPr lang="hr-HR" sz="3200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+mj-cs"/>
              </a:rPr>
              <a:t>stupila je u </a:t>
            </a:r>
            <a:r>
              <a:rPr lang="hr-HR" sz="3200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+mj-cs"/>
              </a:rPr>
              <a:t>samostan </a:t>
            </a:r>
          </a:p>
          <a:p>
            <a:r>
              <a:rPr lang="hr-HR" sz="3200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+mj-cs"/>
              </a:rPr>
              <a:t> </a:t>
            </a:r>
            <a:r>
              <a:rPr lang="hr-HR" sz="3200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+mj-cs"/>
              </a:rPr>
              <a:t>   </a:t>
            </a:r>
            <a:r>
              <a:rPr lang="hr-HR" sz="3200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+mj-cs"/>
              </a:rPr>
              <a:t> </a:t>
            </a:r>
            <a:r>
              <a:rPr lang="hr-HR" sz="3200" b="1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+mj-cs"/>
              </a:rPr>
              <a:t>klarisa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hr-HR" sz="3200" b="1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+mj-cs"/>
              </a:rPr>
              <a:t>   Terezija </a:t>
            </a:r>
            <a:r>
              <a:rPr lang="hr-HR" sz="3200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+mj-cs"/>
              </a:rPr>
              <a:t>i sestra </a:t>
            </a:r>
            <a:r>
              <a:rPr lang="hr-HR" sz="3200" b="1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+mj-cs"/>
              </a:rPr>
              <a:t>Celine </a:t>
            </a:r>
            <a:r>
              <a:rPr lang="hr-HR" sz="3200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+mj-cs"/>
              </a:rPr>
              <a:t>zajedno su rasle</a:t>
            </a:r>
            <a:endParaRPr lang="hr-H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4886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797152"/>
            <a:ext cx="8229600" cy="1143000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5" y="980728"/>
            <a:ext cx="7847023" cy="4032448"/>
          </a:xfrm>
        </p:spPr>
        <p:txBody>
          <a:bodyPr>
            <a:normAutofit lnSpcReduction="10000"/>
          </a:bodyPr>
          <a:lstStyle/>
          <a:p>
            <a:r>
              <a:rPr lang="vi-VN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Nakon </a:t>
            </a:r>
            <a:r>
              <a:rPr lang="vi-VN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zavr</a:t>
            </a:r>
            <a:r>
              <a:rPr lang="hr-HR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šetka</a:t>
            </a:r>
            <a:r>
              <a:rPr lang="vi-VN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vi-VN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osnovnog </a:t>
            </a:r>
            <a:r>
              <a:rPr lang="vi-VN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školovanja</a:t>
            </a:r>
            <a:r>
              <a:rPr lang="hr-HR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, </a:t>
            </a:r>
            <a:r>
              <a:rPr lang="vi-VN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vi-VN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Terezija u ono vrijeme </a:t>
            </a:r>
            <a:r>
              <a:rPr lang="vi-VN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nije</a:t>
            </a:r>
            <a:r>
              <a:rPr lang="hr-HR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                                       </a:t>
            </a:r>
            <a:r>
              <a:rPr lang="vi-VN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vi-VN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više pohađala </a:t>
            </a:r>
            <a:r>
              <a:rPr lang="vi-VN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školu</a:t>
            </a:r>
            <a:r>
              <a:rPr lang="hr-HR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,                                                                        </a:t>
            </a:r>
            <a:r>
              <a:rPr lang="vi-VN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nego </a:t>
            </a:r>
            <a:r>
              <a:rPr lang="vi-VN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je išla na </a:t>
            </a:r>
            <a:r>
              <a:rPr lang="vi-VN" b="1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privatne </a:t>
            </a:r>
            <a:r>
              <a:rPr lang="hr-HR" b="1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                                                    </a:t>
            </a:r>
            <a:r>
              <a:rPr lang="vi-VN" b="1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pouke </a:t>
            </a:r>
            <a:r>
              <a:rPr lang="vi-VN" b="1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iz raznih </a:t>
            </a:r>
            <a:r>
              <a:rPr lang="vi-VN" b="1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predmeta</a:t>
            </a:r>
            <a:endParaRPr lang="hr-HR" b="1" dirty="0" smtClean="0">
              <a:solidFill>
                <a:srgbClr val="20212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hr-HR" b="1" dirty="0">
              <a:solidFill>
                <a:srgbClr val="20212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r>
              <a:rPr lang="hr-HR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Tijekom toga joj se razvijao                                                                             jako i </a:t>
            </a:r>
            <a:r>
              <a:rPr lang="hr-HR" b="1" i="1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duhovni život</a:t>
            </a:r>
          </a:p>
          <a:p>
            <a:endParaRPr lang="hr-HR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651879"/>
            <a:ext cx="4011945" cy="51125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37594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26568"/>
            <a:ext cx="8229600" cy="1143000"/>
          </a:xfrm>
        </p:spPr>
        <p:txBody>
          <a:bodyPr>
            <a:noAutofit/>
          </a:bodyPr>
          <a:lstStyle/>
          <a:p>
            <a:pPr marL="571500" indent="-571500" algn="l">
              <a:buFont typeface="Arial" pitchFamily="34" charset="0"/>
              <a:buChar char="•"/>
            </a:pPr>
            <a:r>
              <a:rPr lang="hr-HR" sz="3200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Terezija je zajedno </a:t>
            </a:r>
            <a:r>
              <a:rPr lang="hr-HR" sz="3200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s ocem i sestrom Celinom </a:t>
            </a:r>
            <a:r>
              <a:rPr lang="hr-HR" sz="3200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hodočastila u </a:t>
            </a:r>
            <a:r>
              <a:rPr lang="hr-HR" sz="3200" b="1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Rim</a:t>
            </a:r>
            <a:endParaRPr lang="hr-H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3520" y="-171400"/>
            <a:ext cx="10088903" cy="2348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-27887" y="3356992"/>
            <a:ext cx="913763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hr-HR" sz="3200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+mj-cs"/>
              </a:rPr>
              <a:t>Terezija je poput sestara osjetila </a:t>
            </a:r>
            <a:r>
              <a:rPr lang="hr-HR" sz="3200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+mj-cs"/>
              </a:rPr>
              <a:t>redovničko zvanje </a:t>
            </a:r>
            <a:r>
              <a:rPr lang="hr-HR" sz="3200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+mj-cs"/>
              </a:rPr>
              <a:t>te je htjela ući </a:t>
            </a:r>
            <a:r>
              <a:rPr lang="hr-HR" sz="3200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+mj-cs"/>
              </a:rPr>
              <a:t>u karmelski samostan </a:t>
            </a:r>
            <a:r>
              <a:rPr lang="hr-HR" sz="3200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+mj-cs"/>
              </a:rPr>
              <a:t>(gdje </a:t>
            </a:r>
            <a:r>
              <a:rPr lang="hr-HR" sz="3200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+mj-cs"/>
              </a:rPr>
              <a:t>su već bile njezine dvije </a:t>
            </a:r>
            <a:r>
              <a:rPr lang="hr-HR" sz="3200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+mj-cs"/>
              </a:rPr>
              <a:t>sestre) - bila je </a:t>
            </a:r>
            <a:r>
              <a:rPr lang="hr-HR" sz="3200" u="sng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+mj-cs"/>
              </a:rPr>
              <a:t>premlada</a:t>
            </a:r>
            <a:r>
              <a:rPr lang="hr-HR" sz="3200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+mj-cs"/>
              </a:rPr>
              <a:t> pa su ju čak i crkveni te samostanski poglavari </a:t>
            </a:r>
            <a:r>
              <a:rPr lang="hr-HR" sz="3200" u="sng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+mj-cs"/>
              </a:rPr>
              <a:t>odbili</a:t>
            </a:r>
            <a:r>
              <a:rPr lang="hr-HR" sz="3200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+mj-cs"/>
              </a:rPr>
              <a:t>, no ona i dalje </a:t>
            </a:r>
            <a:r>
              <a:rPr lang="hr-HR" sz="3200" b="1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+mj-cs"/>
              </a:rPr>
              <a:t>nije odustala!</a:t>
            </a:r>
            <a:endParaRPr lang="hr-HR" sz="1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4692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5856" y="3933056"/>
            <a:ext cx="5652120" cy="1143000"/>
          </a:xfrm>
        </p:spPr>
        <p:txBody>
          <a:bodyPr>
            <a:normAutofit fontScale="90000"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pl-PL" dirty="0">
                <a:solidFill>
                  <a:srgbClr val="202122"/>
                </a:solidFill>
                <a:latin typeface="Arial"/>
              </a:rPr>
              <a:t> </a:t>
            </a:r>
            <a:r>
              <a:rPr lang="pl-PL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Terezija je </a:t>
            </a:r>
            <a:r>
              <a:rPr lang="pl-PL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ola </a:t>
            </a:r>
            <a:r>
              <a:rPr lang="pl-PL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u </a:t>
            </a:r>
            <a:r>
              <a:rPr lang="pl-PL" u="sng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Rim</a:t>
            </a:r>
            <a:r>
              <a:rPr lang="pl-PL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te</a:t>
            </a:r>
            <a:r>
              <a:rPr lang="pl-PL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 je </a:t>
            </a:r>
            <a:r>
              <a:rPr lang="pl-PL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osobno,</a:t>
            </a:r>
            <a:r>
              <a:rPr lang="pl-PL" b="1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lice </a:t>
            </a:r>
            <a:r>
              <a:rPr lang="pl-PL" b="1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u lice</a:t>
            </a:r>
            <a:r>
              <a:rPr lang="pl-PL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, </a:t>
            </a:r>
            <a:r>
              <a:rPr lang="pl-PL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zamolila</a:t>
            </a:r>
            <a:r>
              <a:rPr lang="pl-PL" b="1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 </a:t>
            </a:r>
            <a:r>
              <a:rPr lang="pl-PL" b="1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papu Lava XIII</a:t>
            </a:r>
            <a:r>
              <a:rPr lang="pl-PL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.</a:t>
            </a:r>
            <a:r>
              <a:rPr lang="pl-PL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 </a:t>
            </a:r>
            <a:r>
              <a:rPr lang="pl-PL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te je </a:t>
            </a:r>
            <a:r>
              <a:rPr lang="pl-PL" b="1" i="1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uspjela!</a:t>
            </a:r>
            <a:endParaRPr lang="hr-HR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" y="0"/>
            <a:ext cx="3600400" cy="46186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97830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506</Words>
  <Application>Microsoft Office PowerPoint</Application>
  <PresentationFormat>On-screen Show (4:3)</PresentationFormat>
  <Paragraphs>50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Sveta Mala Terezija</vt:lpstr>
      <vt:lpstr>Terezija je rođena kao deveto dijete bračnoga para Luja-Josipa-Stanislava Martina i Marije-Azelije Guérin (koji su zajedno proglašeni svetim  19. listopada 2008.) 2. siječnja 1873.,  u gradiću Alençonu, u Normandiji,  u Francuskoj</vt:lpstr>
      <vt:lpstr>Od devetero djece, četvero je umrlo u ranoj  dobi od tada neizlječivih bolesti </vt:lpstr>
      <vt:lpstr>Druživši se obitelj u vrtu, Terezina je majka Tereziji pričala kako nakon smrti vječno odlazimo k Bogu  </vt:lpstr>
      <vt:lpstr>Nakon majčine smrti,  o sestrama je (uz oca), ponajviše brinula sestra Paulina – kasnije je stupila u samostan karmeličanki </vt:lpstr>
      <vt:lpstr>Poslije nje to je učinila i najstarija sestra Marija </vt:lpstr>
      <vt:lpstr>PowerPoint Presentation</vt:lpstr>
      <vt:lpstr>Terezija je zajedno s ocem i sestrom Celinom hodočastila u Rim</vt:lpstr>
      <vt:lpstr> Terezija je ola u Rim te je osobno,lice u lice, zamolila papu Lava XIII. te je uspjela!</vt:lpstr>
      <vt:lpstr>PowerPoint Presentation</vt:lpstr>
      <vt:lpstr>Terezija je 8. rujna 1890. polagala zavjete  – to je bio dan nepomućene radosti </vt:lpstr>
      <vt:lpstr>Od tuberkuloze je umrla 30. rujna 1897.g. u 25. godini života i nakon samo devet godina provedenih u Karmelu</vt:lpstr>
      <vt:lpstr> Tih 9 godina provela je vršeći redovite samostanske dužnosti:  molitvu, razmatranja, redoviti posao,  ručni rad i ostalo</vt:lpstr>
      <vt:lpstr>Sve je to obavljala s velikom ljubavlju prema Bogu i dušama za koje je prikazivala sve svoje molitve i trpljenja kojih nije nedostajalo u njezinu redovničkom životu</vt:lpstr>
      <vt:lpstr>Po nalogu svojih samostanskih poglavarica opisala je svoj život koji je nakon njezine smrti objavljen pod nazivom „Povijest jedne duše”  te je postigao velik upsjeh!</vt:lpstr>
      <vt:lpstr>Papa Pio XI. proglasio je Malu Tereziju blaženom 29. travnja 1923. te svetom 17. svibnja 1925. godine. </vt:lpstr>
      <vt:lpstr>Spomendan joj je 1. listopada </vt:lpstr>
      <vt:lpstr>„Na sreću, nisam tražila patnju, jer da sam je tražila, bojala bih se da ne bih imala strpljivosti podnijeti je, a kad mi dolazi od čiste volje dragoga Boga, On mi ne može odbiti strpljivost i potrebnu milost da je podnesem.”</vt:lpstr>
      <vt:lpstr>IZVORI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Sveta Mala Terezija</dc:title>
  <dc:creator>Lenovo</dc:creator>
  <cp:lastModifiedBy>Lenovo</cp:lastModifiedBy>
  <cp:revision>29</cp:revision>
  <dcterms:created xsi:type="dcterms:W3CDTF">2020-05-31T09:29:23Z</dcterms:created>
  <dcterms:modified xsi:type="dcterms:W3CDTF">2020-06-03T16:52:16Z</dcterms:modified>
</cp:coreProperties>
</file>