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2" r:id="rId8"/>
    <p:sldId id="268" r:id="rId9"/>
    <p:sldId id="259" r:id="rId10"/>
    <p:sldId id="267" r:id="rId11"/>
    <p:sldId id="263" r:id="rId12"/>
    <p:sldId id="264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0B08B-F762-4F2C-9AB2-2FB52ED01583}" v="1" dt="2020-06-03T11:26:00.270"/>
    <p1510:client id="{BD1FADA2-2D0F-497E-AA73-69374B384C96}" v="1" dt="2020-06-03T11:26:28.958"/>
    <p1510:client id="{CEE3A575-2A56-4EBA-9C01-EF4CE2A119E6}" v="10" dt="2020-06-03T11:21:55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chweigert" userId="S::barbara.schweigert@skole.hr::fbc94d24-c66a-44ed-abc1-e8b54f8c83bf" providerId="AD" clId="Web-{46A0B08B-F762-4F2C-9AB2-2FB52ED01583}"/>
    <pc:docChg chg="modSld">
      <pc:chgData name="Barbara Schweigert" userId="S::barbara.schweigert@skole.hr::fbc94d24-c66a-44ed-abc1-e8b54f8c83bf" providerId="AD" clId="Web-{46A0B08B-F762-4F2C-9AB2-2FB52ED01583}" dt="2020-06-03T11:26:00.270" v="0" actId="14100"/>
      <pc:docMkLst>
        <pc:docMk/>
      </pc:docMkLst>
      <pc:sldChg chg="modSp">
        <pc:chgData name="Barbara Schweigert" userId="S::barbara.schweigert@skole.hr::fbc94d24-c66a-44ed-abc1-e8b54f8c83bf" providerId="AD" clId="Web-{46A0B08B-F762-4F2C-9AB2-2FB52ED01583}" dt="2020-06-03T11:26:00.270" v="0" actId="14100"/>
        <pc:sldMkLst>
          <pc:docMk/>
          <pc:sldMk cId="2121880283" sldId="270"/>
        </pc:sldMkLst>
        <pc:spChg chg="mod">
          <ac:chgData name="Barbara Schweigert" userId="S::barbara.schweigert@skole.hr::fbc94d24-c66a-44ed-abc1-e8b54f8c83bf" providerId="AD" clId="Web-{46A0B08B-F762-4F2C-9AB2-2FB52ED01583}" dt="2020-06-03T11:26:00.270" v="0" actId="14100"/>
          <ac:spMkLst>
            <pc:docMk/>
            <pc:sldMk cId="2121880283" sldId="270"/>
            <ac:spMk id="3" creationId="{813A48D5-A378-4958-B1C4-49EA9A2C4E5D}"/>
          </ac:spMkLst>
        </pc:spChg>
      </pc:sldChg>
    </pc:docChg>
  </pc:docChgLst>
  <pc:docChgLst>
    <pc:chgData name="Barbara Schweigert" userId="fbc94d24-c66a-44ed-abc1-e8b54f8c83bf" providerId="ADAL" clId="{CEE3A575-2A56-4EBA-9C01-EF4CE2A119E6}"/>
    <pc:docChg chg="custSel addSld modSld">
      <pc:chgData name="Barbara Schweigert" userId="fbc94d24-c66a-44ed-abc1-e8b54f8c83bf" providerId="ADAL" clId="{CEE3A575-2A56-4EBA-9C01-EF4CE2A119E6}" dt="2020-06-03T11:24:27.301" v="55" actId="255"/>
      <pc:docMkLst>
        <pc:docMk/>
      </pc:docMkLst>
      <pc:sldChg chg="modSp">
        <pc:chgData name="Barbara Schweigert" userId="fbc94d24-c66a-44ed-abc1-e8b54f8c83bf" providerId="ADAL" clId="{CEE3A575-2A56-4EBA-9C01-EF4CE2A119E6}" dt="2020-05-26T17:00:59.911" v="0" actId="113"/>
        <pc:sldMkLst>
          <pc:docMk/>
          <pc:sldMk cId="2954396893" sldId="269"/>
        </pc:sldMkLst>
        <pc:spChg chg="mod">
          <ac:chgData name="Barbara Schweigert" userId="fbc94d24-c66a-44ed-abc1-e8b54f8c83bf" providerId="ADAL" clId="{CEE3A575-2A56-4EBA-9C01-EF4CE2A119E6}" dt="2020-05-26T17:00:59.911" v="0" actId="113"/>
          <ac:spMkLst>
            <pc:docMk/>
            <pc:sldMk cId="2954396893" sldId="269"/>
            <ac:spMk id="2" creationId="{00A6EE21-8CF2-4516-B7AD-BD08E94A240E}"/>
          </ac:spMkLst>
        </pc:spChg>
      </pc:sldChg>
      <pc:sldChg chg="modSp add modTransition">
        <pc:chgData name="Barbara Schweigert" userId="fbc94d24-c66a-44ed-abc1-e8b54f8c83bf" providerId="ADAL" clId="{CEE3A575-2A56-4EBA-9C01-EF4CE2A119E6}" dt="2020-06-03T11:24:27.301" v="55" actId="255"/>
        <pc:sldMkLst>
          <pc:docMk/>
          <pc:sldMk cId="2121880283" sldId="270"/>
        </pc:sldMkLst>
        <pc:spChg chg="mod">
          <ac:chgData name="Barbara Schweigert" userId="fbc94d24-c66a-44ed-abc1-e8b54f8c83bf" providerId="ADAL" clId="{CEE3A575-2A56-4EBA-9C01-EF4CE2A119E6}" dt="2020-06-03T11:05:02.277" v="21" actId="1076"/>
          <ac:spMkLst>
            <pc:docMk/>
            <pc:sldMk cId="2121880283" sldId="270"/>
            <ac:spMk id="2" creationId="{5D97CEA1-724D-4F6F-B8DA-B882F07D8A1A}"/>
          </ac:spMkLst>
        </pc:spChg>
        <pc:spChg chg="mod">
          <ac:chgData name="Barbara Schweigert" userId="fbc94d24-c66a-44ed-abc1-e8b54f8c83bf" providerId="ADAL" clId="{CEE3A575-2A56-4EBA-9C01-EF4CE2A119E6}" dt="2020-06-03T11:24:27.301" v="55" actId="255"/>
          <ac:spMkLst>
            <pc:docMk/>
            <pc:sldMk cId="2121880283" sldId="270"/>
            <ac:spMk id="3" creationId="{813A48D5-A378-4958-B1C4-49EA9A2C4E5D}"/>
          </ac:spMkLst>
        </pc:spChg>
      </pc:sldChg>
    </pc:docChg>
  </pc:docChgLst>
  <pc:docChgLst>
    <pc:chgData name="Barbara Schweigert" userId="S::barbara.schweigert@skole.hr::fbc94d24-c66a-44ed-abc1-e8b54f8c83bf" providerId="AD" clId="Web-{BD1FADA2-2D0F-497E-AA73-69374B384C96}"/>
    <pc:docChg chg="modSld">
      <pc:chgData name="Barbara Schweigert" userId="S::barbara.schweigert@skole.hr::fbc94d24-c66a-44ed-abc1-e8b54f8c83bf" providerId="AD" clId="Web-{BD1FADA2-2D0F-497E-AA73-69374B384C96}" dt="2020-06-03T11:26:28.958" v="0" actId="1076"/>
      <pc:docMkLst>
        <pc:docMk/>
      </pc:docMkLst>
      <pc:sldChg chg="modSp">
        <pc:chgData name="Barbara Schweigert" userId="S::barbara.schweigert@skole.hr::fbc94d24-c66a-44ed-abc1-e8b54f8c83bf" providerId="AD" clId="Web-{BD1FADA2-2D0F-497E-AA73-69374B384C96}" dt="2020-06-03T11:26:28.958" v="0" actId="1076"/>
        <pc:sldMkLst>
          <pc:docMk/>
          <pc:sldMk cId="2121880283" sldId="270"/>
        </pc:sldMkLst>
        <pc:spChg chg="mod">
          <ac:chgData name="Barbara Schweigert" userId="S::barbara.schweigert@skole.hr::fbc94d24-c66a-44ed-abc1-e8b54f8c83bf" providerId="AD" clId="Web-{BD1FADA2-2D0F-497E-AA73-69374B384C96}" dt="2020-06-03T11:26:28.958" v="0" actId="1076"/>
          <ac:spMkLst>
            <pc:docMk/>
            <pc:sldMk cId="2121880283" sldId="270"/>
            <ac:spMk id="2" creationId="{5D97CEA1-724D-4F6F-B8DA-B882F07D8A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262" y="3873909"/>
            <a:ext cx="9438969" cy="2045115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800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99" y="2890691"/>
            <a:ext cx="9252155" cy="904568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6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85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50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0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8" y="712068"/>
            <a:ext cx="11012131" cy="1018035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80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85" y="1848463"/>
            <a:ext cx="10994760" cy="4522839"/>
          </a:xfrm>
        </p:spPr>
        <p:txBody>
          <a:bodyPr/>
          <a:lstStyle>
            <a:lvl1pPr algn="l"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07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19" y="591210"/>
            <a:ext cx="9426901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80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1569915"/>
            <a:ext cx="9458633" cy="4681415"/>
          </a:xfrm>
        </p:spPr>
        <p:txBody>
          <a:bodyPr/>
          <a:lstStyle>
            <a:lvl1pPr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6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44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14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92" y="706325"/>
            <a:ext cx="10791153" cy="101803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80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9517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5815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ctr"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ctr"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9517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5815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ctr"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ctr"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2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17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45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38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8BF7-D536-4A6A-9FF8-6EDD0A288C2D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87A4-0F88-44C2-85FE-2CC0175E536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52474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.glas-koncila.hr/wp-content/uploads/2018/09/Svjedoci-radosne-vijesti-u-hrvatskom-narodu.pdf" TargetMode="External"/><Relationship Id="rId7" Type="http://schemas.openxmlformats.org/officeDocument/2006/relationships/hyperlink" Target="https://hr.wikipedia.org/wiki/Ivan_Merz" TargetMode="External"/><Relationship Id="rId2" Type="http://schemas.openxmlformats.org/officeDocument/2006/relationships/hyperlink" Target="https://www.enciklopedija.hr/natuknica.aspx?id=402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tno.net/vjera/duhovnost/misli-ivan-merz-o-bogu/" TargetMode="External"/><Relationship Id="rId5" Type="http://schemas.openxmlformats.org/officeDocument/2006/relationships/hyperlink" Target="http://ivanmerz.hr/staro/uslisanja/?str=izjava-anice" TargetMode="External"/><Relationship Id="rId4" Type="http://schemas.openxmlformats.org/officeDocument/2006/relationships/hyperlink" Target="http://glasnik-sim.hr/naslovnica-2/bazilika-full-web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F163D1-BB81-433B-91F5-D79C563BF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>
                <a:latin typeface="Footlight MT Light" panose="0204060206030A020304" pitchFamily="18" charset="0"/>
              </a:rPr>
              <a:t>Bl. Ivan Merz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E4C9D9-53FE-496D-8000-D9E0E0AF1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„Apostol hrvatske mladeži”</a:t>
            </a:r>
          </a:p>
        </p:txBody>
      </p:sp>
    </p:spTree>
    <p:extLst>
      <p:ext uri="{BB962C8B-B14F-4D97-AF65-F5344CB8AC3E}">
        <p14:creationId xmlns:p14="http://schemas.microsoft.com/office/powerpoint/2010/main" val="269115944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60B397-91DF-450F-90A6-CAF130ED1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9340"/>
            <a:ext cx="10515600" cy="4351338"/>
          </a:xfrm>
        </p:spPr>
        <p:txBody>
          <a:bodyPr/>
          <a:lstStyle/>
          <a:p>
            <a:r>
              <a:rPr lang="hr-HR" sz="4000">
                <a:latin typeface="Footlight MT Light" panose="0204060206030A020304" pitchFamily="18" charset="0"/>
              </a:rPr>
              <a:t>osposobio sa za 4 zanimanja</a:t>
            </a:r>
          </a:p>
          <a:p>
            <a:endParaRPr lang="hr-HR" sz="4000">
              <a:latin typeface="Footlight MT Light" panose="0204060206030A020304" pitchFamily="18" charset="0"/>
            </a:endParaRPr>
          </a:p>
          <a:p>
            <a:r>
              <a:rPr lang="hr-HR" sz="4000">
                <a:latin typeface="Footlight MT Light" panose="0204060206030A020304" pitchFamily="18" charset="0"/>
              </a:rPr>
              <a:t>prvi vjernik laik Crkve u Hrvata koji je uzdignut na oltar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4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79A7F-2283-4C16-8840-16CC7242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MISLI I IZREKE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C03BD7-9A7A-4BA1-8323-113C7233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i="1">
                <a:latin typeface="Footlight MT Light" panose="0204060206030A020304" pitchFamily="18" charset="0"/>
              </a:rPr>
              <a:t>„Ovaj je život samo kratka priprava za vječnost.”</a:t>
            </a:r>
          </a:p>
          <a:p>
            <a:pPr marL="0" indent="0">
              <a:buNone/>
            </a:pPr>
            <a:endParaRPr lang="hr-HR" sz="4000" i="1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hr-HR" sz="4000" i="1">
                <a:latin typeface="Footlight MT Light" panose="0204060206030A020304" pitchFamily="18" charset="0"/>
              </a:rPr>
              <a:t>„U svakoj je ljudskoj duši težnja za nečim velikim.”</a:t>
            </a:r>
          </a:p>
          <a:p>
            <a:pPr marL="0" indent="0">
              <a:buNone/>
            </a:pPr>
            <a:endParaRPr lang="hr-HR" sz="4000" i="1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hr-HR" sz="4000" i="1">
                <a:latin typeface="Footlight MT Light" panose="0204060206030A020304" pitchFamily="18" charset="0"/>
              </a:rPr>
              <a:t>„Svetac je čovjek u središtu stvaranja koji sve usmjeruje prema Bogu.”</a:t>
            </a:r>
          </a:p>
        </p:txBody>
      </p:sp>
    </p:spTree>
    <p:extLst>
      <p:ext uri="{BB962C8B-B14F-4D97-AF65-F5344CB8AC3E}">
        <p14:creationId xmlns:p14="http://schemas.microsoft.com/office/powerpoint/2010/main" val="26296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092576C-7340-40AE-B5E8-8D1467A181AF}"/>
              </a:ext>
            </a:extLst>
          </p:cNvPr>
          <p:cNvSpPr txBox="1"/>
          <p:nvPr/>
        </p:nvSpPr>
        <p:spPr>
          <a:xfrm>
            <a:off x="852854" y="896815"/>
            <a:ext cx="105859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i="1">
                <a:latin typeface="Footlight MT Light" panose="0204060206030A020304" pitchFamily="18" charset="0"/>
              </a:rPr>
              <a:t>„Čovjek u samoći i tami osjeća da je duševni svijet, svijet noći i molitve, realniji od svega što vidljivo postoji. Treba težiti samo za tim.”</a:t>
            </a:r>
          </a:p>
          <a:p>
            <a:endParaRPr lang="hr-HR" sz="4000" i="1">
              <a:latin typeface="Footlight MT Light" panose="0204060206030A020304" pitchFamily="18" charset="0"/>
            </a:endParaRPr>
          </a:p>
          <a:p>
            <a:r>
              <a:rPr lang="hr-HR" sz="4000" i="1">
                <a:latin typeface="Footlight MT Light" panose="0204060206030A020304" pitchFamily="18" charset="0"/>
              </a:rPr>
              <a:t>„Učiniti djelo ljubavi čovjeku koji trpi, temelj je svakog duševnog života.”</a:t>
            </a:r>
          </a:p>
          <a:p>
            <a:r>
              <a:rPr lang="hr-HR">
                <a:latin typeface="Footlight MT Light" panose="0204060206030A020304" pitchFamily="18" charset="0"/>
              </a:rPr>
              <a:t> </a:t>
            </a:r>
          </a:p>
          <a:p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0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6EE21-8CF2-4516-B7AD-BD08E94A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5" y="5156933"/>
            <a:ext cx="10515600" cy="1325563"/>
          </a:xfrm>
        </p:spPr>
        <p:txBody>
          <a:bodyPr>
            <a:normAutofit/>
          </a:bodyPr>
          <a:lstStyle/>
          <a:p>
            <a:r>
              <a:rPr lang="hr-HR" sz="5000" b="1">
                <a:latin typeface="Footlight MT Light" panose="0204060206030A020304" pitchFamily="18" charset="0"/>
              </a:rPr>
              <a:t>„Smisao života je otajstvo Križa.”</a:t>
            </a:r>
          </a:p>
        </p:txBody>
      </p:sp>
      <p:pic>
        <p:nvPicPr>
          <p:cNvPr id="5" name="Rezervirano mjesto sadržaja 4" descr="Slika na kojoj se prikazuje na otvorenom, zalazak, voda, sunce&#10;&#10;Opis je automatski generiran">
            <a:extLst>
              <a:ext uri="{FF2B5EF4-FFF2-40B4-BE49-F238E27FC236}">
                <a16:creationId xmlns:a16="http://schemas.microsoft.com/office/drawing/2014/main" id="{B34CBD3C-7D55-45AE-A4DD-5EB4F2F13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51" y="700819"/>
            <a:ext cx="653929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3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97CEA1-724D-4F6F-B8DA-B882F07D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5" y="657042"/>
            <a:ext cx="11012131" cy="1018035"/>
          </a:xfrm>
        </p:spPr>
        <p:txBody>
          <a:bodyPr/>
          <a:lstStyle/>
          <a:p>
            <a:r>
              <a:rPr lang="hr-HR"/>
              <a:t>IZVORI: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3A48D5-A378-4958-B1C4-49EA9A2C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5" y="1901164"/>
            <a:ext cx="11011507" cy="4470138"/>
          </a:xfrm>
        </p:spPr>
        <p:txBody>
          <a:bodyPr>
            <a:normAutofit/>
          </a:bodyPr>
          <a:lstStyle/>
          <a:p>
            <a:r>
              <a:rPr lang="hr-HR" sz="2000">
                <a:latin typeface="Footlight MT Light" panose="0204060206030A020304" pitchFamily="18" charset="0"/>
                <a:hlinkClick r:id="rId2"/>
              </a:rPr>
              <a:t>https://www.enciklopedija.hr/natuknica.aspx?id=40261</a:t>
            </a:r>
            <a:endParaRPr lang="hr-HR" sz="200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hr-HR" sz="2000">
              <a:latin typeface="Footlight MT Light" panose="0204060206030A020304" pitchFamily="18" charset="0"/>
            </a:endParaRPr>
          </a:p>
          <a:p>
            <a:r>
              <a:rPr lang="hr-HR" sz="2000">
                <a:latin typeface="Footlight MT Light" panose="0204060206030A020304" pitchFamily="18" charset="0"/>
                <a:hlinkClick r:id="rId3"/>
              </a:rPr>
              <a:t>https://mak.glas-koncila.hr/wp-content/uploads/2018/09/Svjedoci-radosne-vijesti-u-hrvatskom-narodu.pdf</a:t>
            </a:r>
            <a:endParaRPr lang="hr-HR" sz="200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hr-HR" sz="2000">
              <a:latin typeface="Footlight MT Light" panose="0204060206030A020304" pitchFamily="18" charset="0"/>
            </a:endParaRPr>
          </a:p>
          <a:p>
            <a:r>
              <a:rPr lang="hr-HR" sz="2000">
                <a:latin typeface="Footlight MT Light" panose="0204060206030A020304" pitchFamily="18" charset="0"/>
                <a:hlinkClick r:id="rId4"/>
              </a:rPr>
              <a:t>http://glasnik-sim.hr/naslovnica-2/bazilika-full-web/</a:t>
            </a:r>
            <a:endParaRPr lang="hr-HR" sz="200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hr-HR" sz="2000">
              <a:latin typeface="Footlight MT Light" panose="0204060206030A020304" pitchFamily="18" charset="0"/>
            </a:endParaRPr>
          </a:p>
          <a:p>
            <a:r>
              <a:rPr lang="hr-HR" sz="2000">
                <a:latin typeface="Footlight MT Light" panose="0204060206030A020304" pitchFamily="18" charset="0"/>
                <a:hlinkClick r:id="rId5"/>
              </a:rPr>
              <a:t>http://ivanmerz.hr/staro/uslisanja/?str=izjava-anice</a:t>
            </a:r>
            <a:endParaRPr lang="hr-HR" sz="200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hr-HR" sz="2000">
              <a:latin typeface="Footlight MT Light" panose="0204060206030A020304" pitchFamily="18" charset="0"/>
            </a:endParaRPr>
          </a:p>
          <a:p>
            <a:r>
              <a:rPr lang="hr-HR" sz="2000">
                <a:latin typeface="Footlight MT Light" panose="0204060206030A020304" pitchFamily="18" charset="0"/>
                <a:hlinkClick r:id="rId6"/>
              </a:rPr>
              <a:t>https://www.bitno.net/vjera/duhovnost/misli-ivan-merz-o-bogu/</a:t>
            </a:r>
            <a:endParaRPr lang="hr-HR" sz="2000">
              <a:latin typeface="Footlight MT Light" panose="0204060206030A020304" pitchFamily="18" charset="0"/>
            </a:endParaRPr>
          </a:p>
          <a:p>
            <a:endParaRPr lang="hr-HR" sz="2000">
              <a:latin typeface="Footlight MT Light" panose="0204060206030A020304" pitchFamily="18" charset="0"/>
            </a:endParaRPr>
          </a:p>
          <a:p>
            <a:r>
              <a:rPr lang="hr-HR" sz="2000">
                <a:latin typeface="Footlight MT Light" panose="0204060206030A020304" pitchFamily="18" charset="0"/>
                <a:hlinkClick r:id="rId7"/>
              </a:rPr>
              <a:t>https://hr.wikipedia.org/wiki/Ivan_Merz</a:t>
            </a:r>
            <a:endParaRPr lang="hr-HR" sz="2000">
              <a:latin typeface="Footlight MT Light" panose="0204060206030A020304" pitchFamily="18" charset="0"/>
            </a:endParaRPr>
          </a:p>
          <a:p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880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AC9A40-7093-4BBF-A36E-50DB48B1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7500">
                <a:latin typeface="Footlight MT Light" panose="0204060206030A020304" pitchFamily="18" charset="0"/>
              </a:rPr>
              <a:t>HVALA NA POZORNOSTI!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9BED56-2E79-4C56-B79E-3234EF34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677" y="5864470"/>
            <a:ext cx="3912577" cy="720970"/>
          </a:xfrm>
        </p:spPr>
        <p:txBody>
          <a:bodyPr>
            <a:noAutofit/>
          </a:bodyPr>
          <a:lstStyle/>
          <a:p>
            <a:r>
              <a:rPr lang="hr-HR" sz="2500">
                <a:latin typeface="Footlight MT Light" panose="0204060206030A020304" pitchFamily="18" charset="0"/>
              </a:rPr>
              <a:t>Izradila: </a:t>
            </a:r>
            <a:r>
              <a:rPr lang="hr-HR" sz="1800">
                <a:latin typeface="Lucida Calligraphy" panose="03010101010101010101" pitchFamily="66" charset="0"/>
              </a:rPr>
              <a:t>Barbara Schweigert </a:t>
            </a:r>
            <a:endParaRPr lang="hr-HR" sz="1500">
              <a:latin typeface="Lucida Calligraphy" panose="03010101010101010101" pitchFamily="66" charset="0"/>
            </a:endParaRPr>
          </a:p>
          <a:p>
            <a:r>
              <a:rPr lang="hr-HR" sz="2500">
                <a:latin typeface="Footlight MT Light" panose="0204060206030A020304" pitchFamily="18" charset="0"/>
              </a:rPr>
              <a:t>               8.b 2019./2020.</a:t>
            </a:r>
          </a:p>
        </p:txBody>
      </p:sp>
    </p:spTree>
    <p:extLst>
      <p:ext uri="{BB962C8B-B14F-4D97-AF65-F5344CB8AC3E}">
        <p14:creationId xmlns:p14="http://schemas.microsoft.com/office/powerpoint/2010/main" val="389568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8974C9-7C59-40D7-AA45-EC926D32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1308"/>
            <a:ext cx="10515600" cy="5385655"/>
          </a:xfrm>
        </p:spPr>
        <p:txBody>
          <a:bodyPr/>
          <a:lstStyle/>
          <a:p>
            <a:r>
              <a:rPr lang="hr-HR" sz="4000">
                <a:latin typeface="Footlight MT Light" panose="0204060206030A020304" pitchFamily="18" charset="0"/>
              </a:rPr>
              <a:t>rođen je 16. prosinca 1896. u Banja Luci</a:t>
            </a:r>
          </a:p>
          <a:p>
            <a:endParaRPr lang="hr-HR" sz="4000">
              <a:latin typeface="Footlight MT Light" panose="0204060206030A020304" pitchFamily="18" charset="0"/>
            </a:endParaRPr>
          </a:p>
          <a:p>
            <a:r>
              <a:rPr lang="hr-HR" sz="4000">
                <a:latin typeface="Footlight MT Light" panose="0204060206030A020304" pitchFamily="18" charset="0"/>
              </a:rPr>
              <a:t>jedino dijete svojih roditelja, Mavra i Terezije</a:t>
            </a:r>
          </a:p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C85734-4328-44BD-9050-39A6B1C31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33" y="3429000"/>
            <a:ext cx="5364533" cy="295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D17CBF-0C58-4E38-8F13-49668726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ŠKOLOVANJE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F54F828-78CA-41AB-BB74-3AE113801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sz="4000">
                    <a:latin typeface="Footlight MT Light" panose="0204060206030A020304" pitchFamily="18" charset="0"/>
                  </a:rPr>
                  <a:t>osnovnu školu i gimnaziju završio u rodnom gradu</a:t>
                </a:r>
              </a:p>
              <a:p>
                <a:endParaRPr lang="hr-HR" sz="4000">
                  <a:latin typeface="Footlight MT Light" panose="0204060206030A020304" pitchFamily="18" charset="0"/>
                </a:endParaRPr>
              </a:p>
              <a:p>
                <a:r>
                  <a:rPr lang="hr-HR" sz="4000">
                    <a:latin typeface="Footlight MT Light" panose="0204060206030A020304" pitchFamily="18" charset="0"/>
                  </a:rPr>
                  <a:t>studirao pravo i književnost u Beču </a:t>
                </a:r>
                <a14:m>
                  <m:oMath xmlns:m="http://schemas.openxmlformats.org/officeDocument/2006/math">
                    <m:r>
                      <a:rPr lang="hr-H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4000">
                    <a:latin typeface="Footlight MT Light" panose="0204060206030A020304" pitchFamily="18" charset="0"/>
                  </a:rPr>
                  <a:t> nastavio u Parizu</a:t>
                </a:r>
              </a:p>
              <a:p>
                <a:endParaRPr lang="hr-HR" sz="4000">
                  <a:latin typeface="Footlight MT Light" panose="0204060206030A020304" pitchFamily="18" charset="0"/>
                </a:endParaRPr>
              </a:p>
              <a:p>
                <a:r>
                  <a:rPr lang="hr-HR" sz="4000">
                    <a:latin typeface="Footlight MT Light" panose="0204060206030A020304" pitchFamily="18" charset="0"/>
                  </a:rPr>
                  <a:t>doktorirao na Filozofskom fakultetu u Zagrebu</a:t>
                </a:r>
              </a:p>
              <a:p>
                <a:endParaRPr lang="hr-HR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F54F828-78CA-41AB-BB74-3AE113801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4" t="-3774" r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0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C75F2C-37DB-475D-B8F8-82440569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650875"/>
            <a:ext cx="4972784" cy="854075"/>
          </a:xfrm>
        </p:spPr>
        <p:txBody>
          <a:bodyPr>
            <a:no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Ivan gimnazijalac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E6AB7C5-F04C-49F2-9996-8F2225C1C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0" t="3467" r="1813" b="3415"/>
          <a:stretch/>
        </p:blipFill>
        <p:spPr bwMode="auto">
          <a:xfrm>
            <a:off x="4574930" y="1995609"/>
            <a:ext cx="3042139" cy="421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8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53F6D-4535-4C01-9620-F819EAE7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MJESTO MOLITVE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1C2824-467F-43B5-9A16-3DBE2B77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4" y="3225799"/>
            <a:ext cx="4774222" cy="1618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900">
                <a:latin typeface="Footlight MT Light" panose="0204060206030A020304" pitchFamily="18" charset="0"/>
              </a:rPr>
              <a:t>Bazilika Srca Isusova u Zagrebu</a:t>
            </a:r>
          </a:p>
          <a:p>
            <a:endParaRPr lang="hr-HR"/>
          </a:p>
        </p:txBody>
      </p:sp>
      <p:pic>
        <p:nvPicPr>
          <p:cNvPr id="2052" name="Picture 4" descr="BAZILIKA-full-web | Glasnik Srca Isusova i Marijina">
            <a:extLst>
              <a:ext uri="{FF2B5EF4-FFF2-40B4-BE49-F238E27FC236}">
                <a16:creationId xmlns:a16="http://schemas.microsoft.com/office/drawing/2014/main" id="{D9691D8E-AE19-423F-ABBF-201FA38C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63" y="2036699"/>
            <a:ext cx="5998369" cy="3996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271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C029F-026E-42D0-B763-CE3CC2EC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BORBA S BOLEŠĆU I SMRT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059B1A-E583-490C-AAD7-C03F077C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>
                <a:latin typeface="Footlight MT Light" panose="0204060206030A020304" pitchFamily="18" charset="0"/>
              </a:rPr>
              <a:t>Tijekom života su ga pratile patnja i bol. To su bile: smrt voljene djevojke Grete, bolest očiju, ratni vihor, akutna upala čeljusne šupljine te operacija.</a:t>
            </a:r>
          </a:p>
          <a:p>
            <a:pPr marL="0" indent="0">
              <a:buNone/>
            </a:pPr>
            <a:endParaRPr lang="hr-HR" sz="4000">
              <a:latin typeface="Footlight MT Light" panose="0204060206030A020304" pitchFamily="18" charset="0"/>
            </a:endParaRPr>
          </a:p>
          <a:p>
            <a:r>
              <a:rPr lang="hr-HR" sz="4000">
                <a:latin typeface="Footlight MT Light" panose="0204060206030A020304" pitchFamily="18" charset="0"/>
              </a:rPr>
              <a:t>preminuo je 10. svibnja 1928. godine </a:t>
            </a:r>
          </a:p>
          <a:p>
            <a:pPr marL="0" indent="0">
              <a:buNone/>
            </a:pPr>
            <a:endParaRPr lang="hr-HR" sz="400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9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63CD8-0E6C-4DF4-9F86-437E2A58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ČUDA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A67EEF-0B7D-4AD4-BB24-D22BEA761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>
                <a:latin typeface="Footlight MT Light" panose="0204060206030A020304" pitchFamily="18" charset="0"/>
              </a:rPr>
              <a:t>Anica Ercegović čudesno ozdravila na grobu bl. Ivana Merza od tada neizlječive bolesti, tuberkuloze</a:t>
            </a:r>
          </a:p>
          <a:p>
            <a:pPr marL="0" indent="0">
              <a:buNone/>
            </a:pPr>
            <a:endParaRPr lang="hr-HR" sz="4000">
              <a:latin typeface="Footlight MT Light" panose="0204060206030A020304" pitchFamily="18" charset="0"/>
            </a:endParaRPr>
          </a:p>
          <a:p>
            <a:r>
              <a:rPr lang="hr-HR" sz="4000">
                <a:latin typeface="Footlight MT Light" panose="0204060206030A020304" pitchFamily="18" charset="0"/>
              </a:rPr>
              <a:t>četrnaestogodišnjakinja ozdravila od tumora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46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50D8E7-159D-41AF-8C7A-BEFEDB34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Anica Ercegović</a:t>
            </a:r>
          </a:p>
        </p:txBody>
      </p:sp>
      <p:pic>
        <p:nvPicPr>
          <p:cNvPr id="3074" name="Picture 2" descr="Uslišanja i zahvale -">
            <a:extLst>
              <a:ext uri="{FF2B5EF4-FFF2-40B4-BE49-F238E27FC236}">
                <a16:creationId xmlns:a16="http://schemas.microsoft.com/office/drawing/2014/main" id="{16D99449-F041-4402-8CDC-6C039F4CC5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8" y="2004219"/>
            <a:ext cx="309562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7C906-10A9-4887-BC56-13F74AC5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>
                <a:latin typeface="Footlight MT Light" panose="0204060206030A020304" pitchFamily="18" charset="0"/>
              </a:rPr>
              <a:t>ZANIMLJIVOSTI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AF91EF-3B56-4172-9E18-6311A208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>
                <a:latin typeface="Footlight MT Light" panose="0204060206030A020304" pitchFamily="18" charset="0"/>
              </a:rPr>
              <a:t>maturirao s odličnim uspjehom sa 17.5 godina</a:t>
            </a:r>
          </a:p>
          <a:p>
            <a:pPr marL="0" indent="0">
              <a:buNone/>
            </a:pPr>
            <a:endParaRPr lang="hr-HR" sz="4000">
              <a:latin typeface="Footlight MT Light" panose="0204060206030A020304" pitchFamily="18" charset="0"/>
            </a:endParaRPr>
          </a:p>
          <a:p>
            <a:r>
              <a:rPr lang="hr-HR" sz="4000">
                <a:latin typeface="Footlight MT Light" panose="0204060206030A020304" pitchFamily="18" charset="0"/>
              </a:rPr>
              <a:t>završio fakultet i doktorirao iz struke</a:t>
            </a:r>
          </a:p>
          <a:p>
            <a:endParaRPr lang="hr-HR" sz="4000">
              <a:latin typeface="Footlight MT Light" panose="0204060206030A020304" pitchFamily="18" charset="0"/>
            </a:endParaRPr>
          </a:p>
          <a:p>
            <a:r>
              <a:rPr lang="hr-HR" sz="4000">
                <a:latin typeface="Footlight MT Light" panose="0204060206030A020304" pitchFamily="18" charset="0"/>
              </a:rPr>
              <a:t>naučio 10 jezika</a:t>
            </a:r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7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6020AF44-A1D2-4D0D-84ED-329D103F4735}" vid="{FBB9B4E3-DA10-4673-BC15-E6D5589F2B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Tema2</vt:lpstr>
      <vt:lpstr>Bl. Ivan Merz</vt:lpstr>
      <vt:lpstr>PowerPoint Presentation</vt:lpstr>
      <vt:lpstr>ŠKOLOVANJE</vt:lpstr>
      <vt:lpstr>Ivan gimnazijalac</vt:lpstr>
      <vt:lpstr>MJESTO MOLITVE</vt:lpstr>
      <vt:lpstr>BORBA S BOLEŠĆU I SMRT</vt:lpstr>
      <vt:lpstr>ČUDA</vt:lpstr>
      <vt:lpstr>Anica Ercegović</vt:lpstr>
      <vt:lpstr>ZANIMLJIVOSTI</vt:lpstr>
      <vt:lpstr>PowerPoint Presentation</vt:lpstr>
      <vt:lpstr>MISLI I IZREKE</vt:lpstr>
      <vt:lpstr>PowerPoint Presentation</vt:lpstr>
      <vt:lpstr>„Smisao života je otajstvo Križa.”</vt:lpstr>
      <vt:lpstr>IZVORI: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Bl. Ivan Merz</dc:title>
  <dc:creator>Barbara Schweigert</dc:creator>
  <cp:revision>1</cp:revision>
  <dcterms:created xsi:type="dcterms:W3CDTF">2020-05-26T13:50:23Z</dcterms:created>
  <dcterms:modified xsi:type="dcterms:W3CDTF">2020-06-03T11:26:41Z</dcterms:modified>
</cp:coreProperties>
</file>