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286B00-E366-F381-8258-346A356B223A}" v="63" dt="2020-05-05T07:07:46.391"/>
    <p1510:client id="{9214B530-CBC0-156D-98FC-5A4D0B6522CE}" v="371" dt="2020-05-05T07:01:56.687"/>
    <p1510:client id="{9C56A538-B01E-5EAA-897E-B7AFB2561673}" v="1483" dt="2020-05-05T08:44:59.760"/>
    <p1510:client id="{DAF48507-6FE7-8F9E-0298-E9A4FAAA866E}" v="272" dt="2020-06-04T09:09:50.1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700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1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1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11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931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084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514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644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44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36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47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hr.wikipedia.org/wiki/Zapadnoslavonski_dijalekt" TargetMode="External"/><Relationship Id="rId3" Type="http://schemas.openxmlformats.org/officeDocument/2006/relationships/hyperlink" Target="https://hr.wikipedia.org/wiki/Turopoljsko-posavski_dijalekt" TargetMode="External"/><Relationship Id="rId7" Type="http://schemas.openxmlformats.org/officeDocument/2006/relationships/hyperlink" Target="https://hr.wikipedia.org/wiki/Goranski_dijalekt" TargetMode="External"/><Relationship Id="rId2" Type="http://schemas.openxmlformats.org/officeDocument/2006/relationships/hyperlink" Target="https://hr.wikipedia.org/wiki/Zagorsko-me%C4%91imurski_dijalek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r.wikipedia.org/wiki/Donjosutlanski_dijalekt" TargetMode="External"/><Relationship Id="rId5" Type="http://schemas.openxmlformats.org/officeDocument/2006/relationships/hyperlink" Target="https://hr.wikipedia.org/wiki/Prigorski_dijalekt" TargetMode="External"/><Relationship Id="rId4" Type="http://schemas.openxmlformats.org/officeDocument/2006/relationships/hyperlink" Target="https://hr.wikipedia.org/wiki/Kri%C5%BEeva%C4%8Dko-podravski_dijalekt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hr.wikipedia.org/wiki/%C5%A0tokavsko_narje%C4%8Dj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hr.wikipedia.org/wiki/Ba%C4%8Dkobunjeva%C4%8Dki_hrvatski_dijalekt" TargetMode="External"/><Relationship Id="rId13" Type="http://schemas.openxmlformats.org/officeDocument/2006/relationships/hyperlink" Target="https://hr.wikipedia.org/wiki/Dubrova%C4%8Dki_dijalekt" TargetMode="External"/><Relationship Id="rId18" Type="http://schemas.openxmlformats.org/officeDocument/2006/relationships/hyperlink" Target="https://hr.wikipedia.org/wiki/Kara%C5%A1evski_dijalekt" TargetMode="External"/><Relationship Id="rId3" Type="http://schemas.openxmlformats.org/officeDocument/2006/relationships/hyperlink" Target="https://hr.wikipedia.org/wiki/Slavonski_dijalekt" TargetMode="External"/><Relationship Id="rId7" Type="http://schemas.openxmlformats.org/officeDocument/2006/relationships/hyperlink" Target="https://hr.wikipedia.org/wiki/Moli%C5%A1ki_hrvatski_dijalekt" TargetMode="External"/><Relationship Id="rId12" Type="http://schemas.openxmlformats.org/officeDocument/2006/relationships/hyperlink" Target="https://hr.wikipedia.org/wiki/Novo%C5%A1tokavski_jekavski_dijalekt" TargetMode="External"/><Relationship Id="rId17" Type="http://schemas.openxmlformats.org/officeDocument/2006/relationships/hyperlink" Target="https://hr.wikipedia.org/wiki/Reka%C5%A1ki_dijalekt" TargetMode="External"/><Relationship Id="rId2" Type="http://schemas.openxmlformats.org/officeDocument/2006/relationships/hyperlink" Target="https://hr.wikipedia.org/wiki/Zapadno%C5%A1tokavsko_narje%C4%8Dje" TargetMode="External"/><Relationship Id="rId16" Type="http://schemas.openxmlformats.org/officeDocument/2006/relationships/hyperlink" Target="https://hr.wikipedia.org/wiki/Bokeljsko_perojski_dijalek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r.wikipedia.org/wiki/Zapadni_dijalekt" TargetMode="External"/><Relationship Id="rId11" Type="http://schemas.openxmlformats.org/officeDocument/2006/relationships/hyperlink" Target="https://hr.wikipedia.org/wiki/Moha%C4%8Dko_%C5%A1oka%C4%8Dko_narje%C4%8Dje" TargetMode="External"/><Relationship Id="rId5" Type="http://schemas.openxmlformats.org/officeDocument/2006/relationships/hyperlink" Target="https://hr.wikipedia.org/wiki/Podunavsko%C5%A1oka%C4%8Dki_hrvatski_dijalekt" TargetMode="External"/><Relationship Id="rId15" Type="http://schemas.openxmlformats.org/officeDocument/2006/relationships/hyperlink" Target="https://hr.wikipedia.org/wiki/Ilo%C4%8Dki_dijalekt" TargetMode="External"/><Relationship Id="rId10" Type="http://schemas.openxmlformats.org/officeDocument/2006/relationships/hyperlink" Target="https://hr.wikipedia.org/wiki/Pe%C4%8Du%C5%A1ki_hrvatski_dijalekt" TargetMode="External"/><Relationship Id="rId19" Type="http://schemas.openxmlformats.org/officeDocument/2006/relationships/hyperlink" Target="https://hr.wikipedia.org/wiki/Janjeva%C4%8Dko-lepeni%C4%8Dki_dijalekt" TargetMode="External"/><Relationship Id="rId4" Type="http://schemas.openxmlformats.org/officeDocument/2006/relationships/hyperlink" Target="https://hr.wikipedia.org/wiki/Vlahijska_oaza" TargetMode="External"/><Relationship Id="rId9" Type="http://schemas.openxmlformats.org/officeDocument/2006/relationships/hyperlink" Target="https://hr.wikipedia.org/wiki/Isto%C4%8Dnobosanski_dijalekt" TargetMode="External"/><Relationship Id="rId14" Type="http://schemas.openxmlformats.org/officeDocument/2006/relationships/hyperlink" Target="https://hr.wikipedia.org/wiki/%C5%BDumbera%C4%8Dka_oaza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Jat" TargetMode="External"/><Relationship Id="rId2" Type="http://schemas.openxmlformats.org/officeDocument/2006/relationships/hyperlink" Target="https://hr.wikipedia.org/wiki/Fone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cuspajz.com/tekstovi-pjesama/izvodjac/dobrisa-cesaric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gx4-N-ugezI" TargetMode="External"/><Relationship Id="rId3" Type="http://schemas.openxmlformats.org/officeDocument/2006/relationships/hyperlink" Target="https://hr.wikipedia.org/wiki/%C5%A0tokavsko_narje%C4%8Dje" TargetMode="External"/><Relationship Id="rId7" Type="http://schemas.openxmlformats.org/officeDocument/2006/relationships/hyperlink" Target="http://www.croatianhistory.net/etf/meddim.html" TargetMode="External"/><Relationship Id="rId2" Type="http://schemas.openxmlformats.org/officeDocument/2006/relationships/hyperlink" Target="https://hr.wikipedia.org/wiki/Hrvatski_narodni_preporo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uspajz.com/tekstovi-pjesama/pjesma/dobrisa-cesaric/krik.html" TargetMode="External"/><Relationship Id="rId5" Type="http://schemas.openxmlformats.org/officeDocument/2006/relationships/hyperlink" Target="https://hr.wikipedia.org/wiki/%C4%8Cakavsko_narje%C4%8Dje" TargetMode="External"/><Relationship Id="rId10" Type="http://schemas.openxmlformats.org/officeDocument/2006/relationships/hyperlink" Target="https://youtu.be/M6ks3QY5FRc" TargetMode="External"/><Relationship Id="rId4" Type="http://schemas.openxmlformats.org/officeDocument/2006/relationships/hyperlink" Target="https://hr.wikipedia.org/wiki/Kajkavsko_narje%C4%8Dje" TargetMode="External"/><Relationship Id="rId9" Type="http://schemas.openxmlformats.org/officeDocument/2006/relationships/hyperlink" Target="https://youtu.be/iAzVpIvdQcI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video" Target="https://www.youtube.com/embed/M6ks3QY5FRc?feature=oembed" TargetMode="External"/><Relationship Id="rId7" Type="http://schemas.openxmlformats.org/officeDocument/2006/relationships/image" Target="../media/image5.jpeg"/><Relationship Id="rId2" Type="http://schemas.openxmlformats.org/officeDocument/2006/relationships/video" Target="https://www.youtube.com/embed/iAzVpIvdQcI?feature=oembed" TargetMode="External"/><Relationship Id="rId1" Type="http://schemas.openxmlformats.org/officeDocument/2006/relationships/video" Target="https://www.youtube.com/embed/gx4-N-ugezI?feature=oembed" TargetMode="Externa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Buzetski_dijalekt" TargetMode="External"/><Relationship Id="rId7" Type="http://schemas.openxmlformats.org/officeDocument/2006/relationships/hyperlink" Target="https://hr.wikipedia.org/wiki/Jugozapadni_istarski_dijalekt" TargetMode="External"/><Relationship Id="rId2" Type="http://schemas.openxmlformats.org/officeDocument/2006/relationships/hyperlink" Target="https://hr.wikipedia.org/wiki/Sjeverno%C4%8Dakavski_dijalek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r.wikipedia.org/wiki/Lastovski_dijalekt" TargetMode="External"/><Relationship Id="rId5" Type="http://schemas.openxmlformats.org/officeDocument/2006/relationships/hyperlink" Target="https://hr.wikipedia.org/wiki/Ju%C5%BEno%C4%8Dakavski_dijalekt" TargetMode="External"/><Relationship Id="rId4" Type="http://schemas.openxmlformats.org/officeDocument/2006/relationships/hyperlink" Target="https://hr.wikipedia.org/wiki/Srednjo%C4%8Dakavski_dijalekt" TargetMode="Externa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hyperlink" Target="https://hr.wikipedia.org/wiki/Rab" TargetMode="External"/><Relationship Id="rId18" Type="http://schemas.openxmlformats.org/officeDocument/2006/relationships/hyperlink" Target="https://hr.wikipedia.org/wiki/Oto%C4%8Dac" TargetMode="External"/><Relationship Id="rId26" Type="http://schemas.openxmlformats.org/officeDocument/2006/relationships/hyperlink" Target="https://hr.wikipedia.org/wiki/Pelje%C5%A1ac" TargetMode="External"/><Relationship Id="rId3" Type="http://schemas.openxmlformats.org/officeDocument/2006/relationships/hyperlink" Target="https://hr.wikipedia.org/wiki/%C4%8Cakavsko_narje%C4%8Dje#buzetski" TargetMode="External"/><Relationship Id="rId21" Type="http://schemas.openxmlformats.org/officeDocument/2006/relationships/hyperlink" Target="https://hr.wikipedia.org/w/index.php?title=Obrov&amp;action=edit&amp;redlink=1" TargetMode="External"/><Relationship Id="rId34" Type="http://schemas.openxmlformats.org/officeDocument/2006/relationships/hyperlink" Target="https://hr.wikipedia.org/wiki/Lastovo" TargetMode="External"/><Relationship Id="rId7" Type="http://schemas.openxmlformats.org/officeDocument/2006/relationships/hyperlink" Target="https://hr.wikipedia.org/wiki/Cres" TargetMode="External"/><Relationship Id="rId12" Type="http://schemas.openxmlformats.org/officeDocument/2006/relationships/hyperlink" Target="https://hr.wikipedia.org/wiki/Krk" TargetMode="External"/><Relationship Id="rId17" Type="http://schemas.openxmlformats.org/officeDocument/2006/relationships/hyperlink" Target="https://hr.wikipedia.org/wiki/Brinje" TargetMode="External"/><Relationship Id="rId25" Type="http://schemas.openxmlformats.org/officeDocument/2006/relationships/hyperlink" Target="https://hr.wikipedia.org/wiki/Kor%C4%8Dula" TargetMode="External"/><Relationship Id="rId33" Type="http://schemas.openxmlformats.org/officeDocument/2006/relationships/hyperlink" Target="https://hr.wikipedia.org/wiki/%C4%8Cakavsko_narje%C4%8Dje#lastovski" TargetMode="External"/><Relationship Id="rId2" Type="http://schemas.openxmlformats.org/officeDocument/2006/relationships/hyperlink" Target="https://hr.wikipedia.org/wiki/Jat" TargetMode="External"/><Relationship Id="rId16" Type="http://schemas.openxmlformats.org/officeDocument/2006/relationships/hyperlink" Target="https://hr.wikipedia.org/wiki/Ogulin" TargetMode="External"/><Relationship Id="rId20" Type="http://schemas.openxmlformats.org/officeDocument/2006/relationships/hyperlink" Target="https://hr.wikipedia.org/w/index.php?title=Mune&amp;action=edit&amp;redlink=1" TargetMode="External"/><Relationship Id="rId29" Type="http://schemas.openxmlformats.org/officeDocument/2006/relationships/hyperlink" Target="https://hr.wikipedia.org/wiki/Vi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r.wikipedia.org/wiki/Kastav" TargetMode="External"/><Relationship Id="rId11" Type="http://schemas.openxmlformats.org/officeDocument/2006/relationships/hyperlink" Target="https://hr.wikipedia.org/wiki/Lo%C5%A1inj" TargetMode="External"/><Relationship Id="rId24" Type="http://schemas.openxmlformats.org/officeDocument/2006/relationships/hyperlink" Target="https://hr.wikipedia.org/wiki/%C4%8Cakavsko_narje%C4%8Dje#ju%C5%BEno%C4%8Dakavski" TargetMode="External"/><Relationship Id="rId32" Type="http://schemas.openxmlformats.org/officeDocument/2006/relationships/hyperlink" Target="https://hr.wikipedia.org/wiki/Zadar" TargetMode="External"/><Relationship Id="rId5" Type="http://schemas.openxmlformats.org/officeDocument/2006/relationships/hyperlink" Target="https://hr.wikipedia.org/wiki/%C4%8Cakavsko_narje%C4%8Dje#sjeverno%C4%8Dakavski" TargetMode="External"/><Relationship Id="rId15" Type="http://schemas.openxmlformats.org/officeDocument/2006/relationships/hyperlink" Target="https://hr.wikipedia.org/wiki/Vinodol" TargetMode="External"/><Relationship Id="rId23" Type="http://schemas.openxmlformats.org/officeDocument/2006/relationships/hyperlink" Target="https://hr.wikipedia.org/wiki/%C4%8Cakavsko_narje%C4%8Dje#cite_note-11" TargetMode="External"/><Relationship Id="rId28" Type="http://schemas.openxmlformats.org/officeDocument/2006/relationships/hyperlink" Target="https://hr.wikipedia.org/wiki/Hvar" TargetMode="External"/><Relationship Id="rId36" Type="http://schemas.openxmlformats.org/officeDocument/2006/relationships/hyperlink" Target="https://hr.wikipedia.org/wiki/Bigova" TargetMode="External"/><Relationship Id="rId10" Type="http://schemas.openxmlformats.org/officeDocument/2006/relationships/hyperlink" Target="https://hr.wikipedia.org/wiki/Kornati" TargetMode="External"/><Relationship Id="rId19" Type="http://schemas.openxmlformats.org/officeDocument/2006/relationships/hyperlink" Target="https://hr.wikipedia.org/wiki/Duga_Resa" TargetMode="External"/><Relationship Id="rId31" Type="http://schemas.openxmlformats.org/officeDocument/2006/relationships/hyperlink" Target="https://hr.wikipedia.org/wiki/Split" TargetMode="External"/><Relationship Id="rId4" Type="http://schemas.openxmlformats.org/officeDocument/2006/relationships/hyperlink" Target="https://hr.wikipedia.org/wiki/%C4%8Cakavsko_narje%C4%8Dje#jugozapadni_istarski" TargetMode="External"/><Relationship Id="rId9" Type="http://schemas.openxmlformats.org/officeDocument/2006/relationships/hyperlink" Target="https://hr.wikipedia.org/wiki/Dugi_otok" TargetMode="External"/><Relationship Id="rId14" Type="http://schemas.openxmlformats.org/officeDocument/2006/relationships/hyperlink" Target="https://hr.wikipedia.org/wiki/Pag" TargetMode="External"/><Relationship Id="rId22" Type="http://schemas.openxmlformats.org/officeDocument/2006/relationships/hyperlink" Target="https://hr.wikipedia.org/wiki/Slovenija" TargetMode="External"/><Relationship Id="rId27" Type="http://schemas.openxmlformats.org/officeDocument/2006/relationships/hyperlink" Target="https://hr.wikipedia.org/wiki/Bra%C4%8D" TargetMode="External"/><Relationship Id="rId30" Type="http://schemas.openxmlformats.org/officeDocument/2006/relationships/hyperlink" Target="https://hr.wikipedia.org/wiki/%C5%A0olta" TargetMode="External"/><Relationship Id="rId35" Type="http://schemas.openxmlformats.org/officeDocument/2006/relationships/hyperlink" Target="https://hr.wikipedia.org/wiki/Janjina" TargetMode="External"/><Relationship Id="rId8" Type="http://schemas.openxmlformats.org/officeDocument/2006/relationships/hyperlink" Target="https://hr.wikipedia.org/wiki/%C4%8Cakavsko_narje%C4%8Dje#srednjo%C4%8Dakavski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D35AE2F-5E3A-49D9-8DE1-8A333BA40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2AC91B-530D-40A5-8294-A060A8651D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5952" r="6" b="6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cs typeface="Calibri Light"/>
              </a:rPr>
              <a:t>HRVATSKA NARJEČJA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99432"/>
            <a:ext cx="9144000" cy="1225296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3200">
                <a:cs typeface="Calibri"/>
              </a:rPr>
              <a:t>Petra Piskać, 8.a</a:t>
            </a:r>
            <a:endParaRPr lang="en-US" sz="3200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04D8AD8F-EF7F-481F-B99A-B85138970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79EB4626-023C-436D-9F57-9EB460809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902700 h 5416094"/>
              <a:gd name="connsiteX1" fmla="*/ 902700 w 10515600"/>
              <a:gd name="connsiteY1" fmla="*/ 0 h 5416094"/>
              <a:gd name="connsiteX2" fmla="*/ 1746919 w 10515600"/>
              <a:gd name="connsiteY2" fmla="*/ 0 h 5416094"/>
              <a:gd name="connsiteX3" fmla="*/ 2329833 w 10515600"/>
              <a:gd name="connsiteY3" fmla="*/ 0 h 5416094"/>
              <a:gd name="connsiteX4" fmla="*/ 2825644 w 10515600"/>
              <a:gd name="connsiteY4" fmla="*/ 0 h 5416094"/>
              <a:gd name="connsiteX5" fmla="*/ 3582762 w 10515600"/>
              <a:gd name="connsiteY5" fmla="*/ 0 h 5416094"/>
              <a:gd name="connsiteX6" fmla="*/ 4165675 w 10515600"/>
              <a:gd name="connsiteY6" fmla="*/ 0 h 5416094"/>
              <a:gd name="connsiteX7" fmla="*/ 5009894 w 10515600"/>
              <a:gd name="connsiteY7" fmla="*/ 0 h 5416094"/>
              <a:gd name="connsiteX8" fmla="*/ 5505706 w 10515600"/>
              <a:gd name="connsiteY8" fmla="*/ 0 h 5416094"/>
              <a:gd name="connsiteX9" fmla="*/ 6349925 w 10515600"/>
              <a:gd name="connsiteY9" fmla="*/ 0 h 5416094"/>
              <a:gd name="connsiteX10" fmla="*/ 6758634 w 10515600"/>
              <a:gd name="connsiteY10" fmla="*/ 0 h 5416094"/>
              <a:gd name="connsiteX11" fmla="*/ 7428650 w 10515600"/>
              <a:gd name="connsiteY11" fmla="*/ 0 h 5416094"/>
              <a:gd name="connsiteX12" fmla="*/ 8098665 w 10515600"/>
              <a:gd name="connsiteY12" fmla="*/ 0 h 5416094"/>
              <a:gd name="connsiteX13" fmla="*/ 8681579 w 10515600"/>
              <a:gd name="connsiteY13" fmla="*/ 0 h 5416094"/>
              <a:gd name="connsiteX14" fmla="*/ 9612900 w 10515600"/>
              <a:gd name="connsiteY14" fmla="*/ 0 h 5416094"/>
              <a:gd name="connsiteX15" fmla="*/ 10515600 w 10515600"/>
              <a:gd name="connsiteY15" fmla="*/ 902700 h 5416094"/>
              <a:gd name="connsiteX16" fmla="*/ 10515600 w 10515600"/>
              <a:gd name="connsiteY16" fmla="*/ 1504482 h 5416094"/>
              <a:gd name="connsiteX17" fmla="*/ 10515600 w 10515600"/>
              <a:gd name="connsiteY17" fmla="*/ 2178479 h 5416094"/>
              <a:gd name="connsiteX18" fmla="*/ 10515600 w 10515600"/>
              <a:gd name="connsiteY18" fmla="*/ 2780261 h 5416094"/>
              <a:gd name="connsiteX19" fmla="*/ 10515600 w 10515600"/>
              <a:gd name="connsiteY19" fmla="*/ 3273722 h 5416094"/>
              <a:gd name="connsiteX20" fmla="*/ 10515600 w 10515600"/>
              <a:gd name="connsiteY20" fmla="*/ 3803291 h 5416094"/>
              <a:gd name="connsiteX21" fmla="*/ 10515600 w 10515600"/>
              <a:gd name="connsiteY21" fmla="*/ 4513394 h 5416094"/>
              <a:gd name="connsiteX22" fmla="*/ 9612900 w 10515600"/>
              <a:gd name="connsiteY22" fmla="*/ 5416094 h 5416094"/>
              <a:gd name="connsiteX23" fmla="*/ 9117089 w 10515600"/>
              <a:gd name="connsiteY23" fmla="*/ 5416094 h 5416094"/>
              <a:gd name="connsiteX24" fmla="*/ 8708379 w 10515600"/>
              <a:gd name="connsiteY24" fmla="*/ 5416094 h 5416094"/>
              <a:gd name="connsiteX25" fmla="*/ 8299670 w 10515600"/>
              <a:gd name="connsiteY25" fmla="*/ 5416094 h 5416094"/>
              <a:gd name="connsiteX26" fmla="*/ 7629654 w 10515600"/>
              <a:gd name="connsiteY26" fmla="*/ 5416094 h 5416094"/>
              <a:gd name="connsiteX27" fmla="*/ 7133843 w 10515600"/>
              <a:gd name="connsiteY27" fmla="*/ 5416094 h 5416094"/>
              <a:gd name="connsiteX28" fmla="*/ 6376726 w 10515600"/>
              <a:gd name="connsiteY28" fmla="*/ 5416094 h 5416094"/>
              <a:gd name="connsiteX29" fmla="*/ 5880914 w 10515600"/>
              <a:gd name="connsiteY29" fmla="*/ 5416094 h 5416094"/>
              <a:gd name="connsiteX30" fmla="*/ 5123797 w 10515600"/>
              <a:gd name="connsiteY30" fmla="*/ 5416094 h 5416094"/>
              <a:gd name="connsiteX31" fmla="*/ 4715088 w 10515600"/>
              <a:gd name="connsiteY31" fmla="*/ 5416094 h 5416094"/>
              <a:gd name="connsiteX32" fmla="*/ 3957970 w 10515600"/>
              <a:gd name="connsiteY32" fmla="*/ 5416094 h 5416094"/>
              <a:gd name="connsiteX33" fmla="*/ 3462159 w 10515600"/>
              <a:gd name="connsiteY33" fmla="*/ 5416094 h 5416094"/>
              <a:gd name="connsiteX34" fmla="*/ 3053449 w 10515600"/>
              <a:gd name="connsiteY34" fmla="*/ 5416094 h 5416094"/>
              <a:gd name="connsiteX35" fmla="*/ 2557638 w 10515600"/>
              <a:gd name="connsiteY35" fmla="*/ 5416094 h 5416094"/>
              <a:gd name="connsiteX36" fmla="*/ 1800521 w 10515600"/>
              <a:gd name="connsiteY36" fmla="*/ 5416094 h 5416094"/>
              <a:gd name="connsiteX37" fmla="*/ 902700 w 10515600"/>
              <a:gd name="connsiteY37" fmla="*/ 5416094 h 5416094"/>
              <a:gd name="connsiteX38" fmla="*/ 0 w 10515600"/>
              <a:gd name="connsiteY38" fmla="*/ 4513394 h 5416094"/>
              <a:gd name="connsiteX39" fmla="*/ 0 w 10515600"/>
              <a:gd name="connsiteY39" fmla="*/ 3911612 h 5416094"/>
              <a:gd name="connsiteX40" fmla="*/ 0 w 10515600"/>
              <a:gd name="connsiteY40" fmla="*/ 3309829 h 5416094"/>
              <a:gd name="connsiteX41" fmla="*/ 0 w 10515600"/>
              <a:gd name="connsiteY41" fmla="*/ 2780261 h 5416094"/>
              <a:gd name="connsiteX42" fmla="*/ 0 w 10515600"/>
              <a:gd name="connsiteY42" fmla="*/ 2106265 h 5416094"/>
              <a:gd name="connsiteX43" fmla="*/ 0 w 10515600"/>
              <a:gd name="connsiteY43" fmla="*/ 1504482 h 5416094"/>
              <a:gd name="connsiteX44" fmla="*/ 0 w 10515600"/>
              <a:gd name="connsiteY44" fmla="*/ 90270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0515600" h="5416094" extrusionOk="0">
                <a:moveTo>
                  <a:pt x="0" y="902700"/>
                </a:moveTo>
                <a:cubicBezTo>
                  <a:pt x="-57306" y="368805"/>
                  <a:pt x="305054" y="37193"/>
                  <a:pt x="902700" y="0"/>
                </a:cubicBezTo>
                <a:cubicBezTo>
                  <a:pt x="1280419" y="-35006"/>
                  <a:pt x="1407743" y="-35339"/>
                  <a:pt x="1746919" y="0"/>
                </a:cubicBezTo>
                <a:cubicBezTo>
                  <a:pt x="2086095" y="35339"/>
                  <a:pt x="2146539" y="-12333"/>
                  <a:pt x="2329833" y="0"/>
                </a:cubicBezTo>
                <a:cubicBezTo>
                  <a:pt x="2513127" y="12333"/>
                  <a:pt x="2706706" y="12952"/>
                  <a:pt x="2825644" y="0"/>
                </a:cubicBezTo>
                <a:cubicBezTo>
                  <a:pt x="2944582" y="-12952"/>
                  <a:pt x="3420817" y="-27100"/>
                  <a:pt x="3582762" y="0"/>
                </a:cubicBezTo>
                <a:cubicBezTo>
                  <a:pt x="3744707" y="27100"/>
                  <a:pt x="4023584" y="-9167"/>
                  <a:pt x="4165675" y="0"/>
                </a:cubicBezTo>
                <a:cubicBezTo>
                  <a:pt x="4307766" y="9167"/>
                  <a:pt x="4770188" y="27031"/>
                  <a:pt x="5009894" y="0"/>
                </a:cubicBezTo>
                <a:cubicBezTo>
                  <a:pt x="5249600" y="-27031"/>
                  <a:pt x="5349881" y="-194"/>
                  <a:pt x="5505706" y="0"/>
                </a:cubicBezTo>
                <a:cubicBezTo>
                  <a:pt x="5661531" y="194"/>
                  <a:pt x="6129254" y="-29363"/>
                  <a:pt x="6349925" y="0"/>
                </a:cubicBezTo>
                <a:cubicBezTo>
                  <a:pt x="6570596" y="29363"/>
                  <a:pt x="6581199" y="-14617"/>
                  <a:pt x="6758634" y="0"/>
                </a:cubicBezTo>
                <a:cubicBezTo>
                  <a:pt x="6936069" y="14617"/>
                  <a:pt x="7246491" y="25675"/>
                  <a:pt x="7428650" y="0"/>
                </a:cubicBezTo>
                <a:cubicBezTo>
                  <a:pt x="7610809" y="-25675"/>
                  <a:pt x="7825190" y="-17078"/>
                  <a:pt x="8098665" y="0"/>
                </a:cubicBezTo>
                <a:cubicBezTo>
                  <a:pt x="8372141" y="17078"/>
                  <a:pt x="8559625" y="-21568"/>
                  <a:pt x="8681579" y="0"/>
                </a:cubicBezTo>
                <a:cubicBezTo>
                  <a:pt x="8803533" y="21568"/>
                  <a:pt x="9307226" y="-46066"/>
                  <a:pt x="9612900" y="0"/>
                </a:cubicBezTo>
                <a:cubicBezTo>
                  <a:pt x="10119954" y="-10560"/>
                  <a:pt x="10418674" y="366684"/>
                  <a:pt x="10515600" y="902700"/>
                </a:cubicBezTo>
                <a:cubicBezTo>
                  <a:pt x="10494548" y="1140809"/>
                  <a:pt x="10524881" y="1252168"/>
                  <a:pt x="10515600" y="1504482"/>
                </a:cubicBezTo>
                <a:cubicBezTo>
                  <a:pt x="10506319" y="1756796"/>
                  <a:pt x="10494309" y="1995078"/>
                  <a:pt x="10515600" y="2178479"/>
                </a:cubicBezTo>
                <a:cubicBezTo>
                  <a:pt x="10536891" y="2361880"/>
                  <a:pt x="10522845" y="2487483"/>
                  <a:pt x="10515600" y="2780261"/>
                </a:cubicBezTo>
                <a:cubicBezTo>
                  <a:pt x="10508355" y="3073039"/>
                  <a:pt x="10533694" y="3138252"/>
                  <a:pt x="10515600" y="3273722"/>
                </a:cubicBezTo>
                <a:cubicBezTo>
                  <a:pt x="10497506" y="3409192"/>
                  <a:pt x="10514952" y="3569910"/>
                  <a:pt x="10515600" y="3803291"/>
                </a:cubicBezTo>
                <a:cubicBezTo>
                  <a:pt x="10516248" y="4036672"/>
                  <a:pt x="10499126" y="4317688"/>
                  <a:pt x="10515600" y="4513394"/>
                </a:cubicBezTo>
                <a:cubicBezTo>
                  <a:pt x="10585499" y="4997151"/>
                  <a:pt x="10115437" y="5453981"/>
                  <a:pt x="9612900" y="5416094"/>
                </a:cubicBezTo>
                <a:cubicBezTo>
                  <a:pt x="9473271" y="5418358"/>
                  <a:pt x="9316384" y="5423764"/>
                  <a:pt x="9117089" y="5416094"/>
                </a:cubicBezTo>
                <a:cubicBezTo>
                  <a:pt x="8917794" y="5408424"/>
                  <a:pt x="8902141" y="5433256"/>
                  <a:pt x="8708379" y="5416094"/>
                </a:cubicBezTo>
                <a:cubicBezTo>
                  <a:pt x="8514617" y="5398933"/>
                  <a:pt x="8454700" y="5422387"/>
                  <a:pt x="8299670" y="5416094"/>
                </a:cubicBezTo>
                <a:cubicBezTo>
                  <a:pt x="8144640" y="5409801"/>
                  <a:pt x="7907022" y="5398388"/>
                  <a:pt x="7629654" y="5416094"/>
                </a:cubicBezTo>
                <a:cubicBezTo>
                  <a:pt x="7352286" y="5433800"/>
                  <a:pt x="7244777" y="5409877"/>
                  <a:pt x="7133843" y="5416094"/>
                </a:cubicBezTo>
                <a:cubicBezTo>
                  <a:pt x="7022909" y="5422311"/>
                  <a:pt x="6748865" y="5379753"/>
                  <a:pt x="6376726" y="5416094"/>
                </a:cubicBezTo>
                <a:cubicBezTo>
                  <a:pt x="6004587" y="5452435"/>
                  <a:pt x="5991442" y="5438860"/>
                  <a:pt x="5880914" y="5416094"/>
                </a:cubicBezTo>
                <a:cubicBezTo>
                  <a:pt x="5770386" y="5393328"/>
                  <a:pt x="5294303" y="5440618"/>
                  <a:pt x="5123797" y="5416094"/>
                </a:cubicBezTo>
                <a:cubicBezTo>
                  <a:pt x="4953291" y="5391570"/>
                  <a:pt x="4828705" y="5430421"/>
                  <a:pt x="4715088" y="5416094"/>
                </a:cubicBezTo>
                <a:cubicBezTo>
                  <a:pt x="4601471" y="5401767"/>
                  <a:pt x="4227806" y="5381491"/>
                  <a:pt x="3957970" y="5416094"/>
                </a:cubicBezTo>
                <a:cubicBezTo>
                  <a:pt x="3688134" y="5450697"/>
                  <a:pt x="3670638" y="5425309"/>
                  <a:pt x="3462159" y="5416094"/>
                </a:cubicBezTo>
                <a:cubicBezTo>
                  <a:pt x="3253680" y="5406879"/>
                  <a:pt x="3167443" y="5432031"/>
                  <a:pt x="3053449" y="5416094"/>
                </a:cubicBezTo>
                <a:cubicBezTo>
                  <a:pt x="2939455" y="5400158"/>
                  <a:pt x="2701485" y="5433995"/>
                  <a:pt x="2557638" y="5416094"/>
                </a:cubicBezTo>
                <a:cubicBezTo>
                  <a:pt x="2413791" y="5398193"/>
                  <a:pt x="2168647" y="5424510"/>
                  <a:pt x="1800521" y="5416094"/>
                </a:cubicBezTo>
                <a:cubicBezTo>
                  <a:pt x="1432395" y="5407678"/>
                  <a:pt x="1261364" y="5454497"/>
                  <a:pt x="902700" y="5416094"/>
                </a:cubicBezTo>
                <a:cubicBezTo>
                  <a:pt x="519468" y="5419760"/>
                  <a:pt x="63003" y="5077223"/>
                  <a:pt x="0" y="4513394"/>
                </a:cubicBezTo>
                <a:cubicBezTo>
                  <a:pt x="-20265" y="4243495"/>
                  <a:pt x="27650" y="4053844"/>
                  <a:pt x="0" y="3911612"/>
                </a:cubicBezTo>
                <a:cubicBezTo>
                  <a:pt x="-27650" y="3769380"/>
                  <a:pt x="24988" y="3469350"/>
                  <a:pt x="0" y="3309829"/>
                </a:cubicBezTo>
                <a:cubicBezTo>
                  <a:pt x="-24988" y="3150308"/>
                  <a:pt x="-16973" y="2933511"/>
                  <a:pt x="0" y="2780261"/>
                </a:cubicBezTo>
                <a:cubicBezTo>
                  <a:pt x="16973" y="2627011"/>
                  <a:pt x="-11552" y="2315258"/>
                  <a:pt x="0" y="2106265"/>
                </a:cubicBezTo>
                <a:cubicBezTo>
                  <a:pt x="11552" y="1897272"/>
                  <a:pt x="-9167" y="1726905"/>
                  <a:pt x="0" y="1504482"/>
                </a:cubicBezTo>
                <a:cubicBezTo>
                  <a:pt x="9167" y="1282059"/>
                  <a:pt x="10972" y="1160784"/>
                  <a:pt x="0" y="902700"/>
                </a:cubicBezTo>
                <a:close/>
              </a:path>
            </a:pathLst>
          </a:custGeom>
          <a:noFill/>
          <a:ln w="60325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94A77F"/>
          </a:solidFill>
          <a:ln w="38100" cap="rnd">
            <a:solidFill>
              <a:srgbClr val="94A77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569A1-4167-4F09-AE67-BA8BCAC94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100"/>
              <a:t>VRSTE KAJKAVSKOG DIJALEKTA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596AE-44BD-4ACA-B2FE-17350E7F9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500" b="1" err="1">
                <a:highlight>
                  <a:srgbClr val="FFFF00"/>
                </a:highlight>
                <a:ea typeface="+mn-lt"/>
                <a:cs typeface="+mn-lt"/>
              </a:rPr>
              <a:t>Sjeverozapadni</a:t>
            </a:r>
            <a:r>
              <a:rPr lang="en-US" sz="1500" b="1">
                <a:highlight>
                  <a:srgbClr val="FFFF00"/>
                </a:highlight>
                <a:ea typeface="+mn-lt"/>
                <a:cs typeface="+mn-lt"/>
              </a:rPr>
              <a:t> </a:t>
            </a:r>
            <a:r>
              <a:rPr lang="en-US" sz="1500" b="1" err="1">
                <a:highlight>
                  <a:srgbClr val="FFFF00"/>
                </a:highlight>
                <a:ea typeface="+mn-lt"/>
                <a:cs typeface="+mn-lt"/>
              </a:rPr>
              <a:t>dijalekti</a:t>
            </a:r>
            <a:r>
              <a:rPr lang="en-US" sz="1500" b="1">
                <a:highlight>
                  <a:srgbClr val="FFFF00"/>
                </a:highlight>
                <a:ea typeface="+mn-lt"/>
                <a:cs typeface="+mn-lt"/>
              </a:rPr>
              <a:t>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500" b="1">
                <a:ea typeface="+mn-lt"/>
                <a:cs typeface="+mn-lt"/>
                <a:hlinkClick r:id="rId2"/>
              </a:rPr>
              <a:t>zagorsko-međimurski</a:t>
            </a:r>
            <a:endParaRPr lang="en-US" sz="1500" b="1"/>
          </a:p>
          <a:p>
            <a:pPr>
              <a:lnSpc>
                <a:spcPct val="100000"/>
              </a:lnSpc>
            </a:pPr>
            <a:r>
              <a:rPr lang="en-US" sz="1500" b="1" err="1">
                <a:highlight>
                  <a:srgbClr val="FFFF00"/>
                </a:highlight>
                <a:ea typeface="+mn-lt"/>
                <a:cs typeface="+mn-lt"/>
              </a:rPr>
              <a:t>Jugozapadni</a:t>
            </a:r>
            <a:r>
              <a:rPr lang="en-US" sz="1500" b="1">
                <a:highlight>
                  <a:srgbClr val="FFFF00"/>
                </a:highlight>
                <a:ea typeface="+mn-lt"/>
                <a:cs typeface="+mn-lt"/>
              </a:rPr>
              <a:t> </a:t>
            </a:r>
            <a:r>
              <a:rPr lang="en-US" sz="1500" b="1" err="1">
                <a:highlight>
                  <a:srgbClr val="FFFF00"/>
                </a:highlight>
                <a:ea typeface="+mn-lt"/>
                <a:cs typeface="+mn-lt"/>
              </a:rPr>
              <a:t>dijalekti</a:t>
            </a:r>
            <a:r>
              <a:rPr lang="en-US" sz="1500" b="1">
                <a:highlight>
                  <a:srgbClr val="FFFF00"/>
                </a:highlight>
                <a:ea typeface="+mn-lt"/>
                <a:cs typeface="+mn-lt"/>
              </a:rPr>
              <a:t>:</a:t>
            </a:r>
            <a:endParaRPr lang="en-US" sz="1500" b="1">
              <a:highlight>
                <a:srgbClr val="FFFF00"/>
              </a:highlight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500" b="1">
                <a:ea typeface="+mn-lt"/>
                <a:cs typeface="+mn-lt"/>
                <a:hlinkClick r:id="rId3"/>
              </a:rPr>
              <a:t>turopoljsko-posavski</a:t>
            </a:r>
            <a:endParaRPr lang="en-US" sz="1500" b="1"/>
          </a:p>
          <a:p>
            <a:pPr>
              <a:lnSpc>
                <a:spcPct val="100000"/>
              </a:lnSpc>
            </a:pPr>
            <a:r>
              <a:rPr lang="en-US" sz="1500" b="1" err="1">
                <a:highlight>
                  <a:srgbClr val="FFFF00"/>
                </a:highlight>
                <a:ea typeface="+mn-lt"/>
                <a:cs typeface="+mn-lt"/>
              </a:rPr>
              <a:t>Istočni</a:t>
            </a:r>
            <a:r>
              <a:rPr lang="en-US" sz="1500" b="1">
                <a:highlight>
                  <a:srgbClr val="FFFF00"/>
                </a:highlight>
                <a:ea typeface="+mn-lt"/>
                <a:cs typeface="+mn-lt"/>
              </a:rPr>
              <a:t> </a:t>
            </a:r>
            <a:r>
              <a:rPr lang="en-US" sz="1500" b="1" err="1">
                <a:highlight>
                  <a:srgbClr val="FFFF00"/>
                </a:highlight>
                <a:ea typeface="+mn-lt"/>
                <a:cs typeface="+mn-lt"/>
              </a:rPr>
              <a:t>dijalekti</a:t>
            </a:r>
            <a:r>
              <a:rPr lang="en-US" sz="1500" b="1">
                <a:highlight>
                  <a:srgbClr val="FFFF00"/>
                </a:highlight>
                <a:ea typeface="+mn-lt"/>
                <a:cs typeface="+mn-lt"/>
              </a:rPr>
              <a:t>:</a:t>
            </a:r>
            <a:endParaRPr lang="en-US" sz="1500" b="1">
              <a:highlight>
                <a:srgbClr val="FFFF00"/>
              </a:highlight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500" b="1">
                <a:ea typeface="+mn-lt"/>
                <a:cs typeface="+mn-lt"/>
                <a:hlinkClick r:id="rId4"/>
              </a:rPr>
              <a:t>križevačko-podravski</a:t>
            </a:r>
            <a:endParaRPr lang="en-US" sz="1500" b="1"/>
          </a:p>
          <a:p>
            <a:pPr>
              <a:lnSpc>
                <a:spcPct val="100000"/>
              </a:lnSpc>
            </a:pPr>
            <a:r>
              <a:rPr lang="en-US" sz="1500" b="1" err="1">
                <a:highlight>
                  <a:srgbClr val="FFFF00"/>
                </a:highlight>
                <a:ea typeface="+mn-lt"/>
                <a:cs typeface="+mn-lt"/>
              </a:rPr>
              <a:t>Rubni</a:t>
            </a:r>
            <a:r>
              <a:rPr lang="en-US" sz="1500" b="1">
                <a:highlight>
                  <a:srgbClr val="FFFF00"/>
                </a:highlight>
                <a:ea typeface="+mn-lt"/>
                <a:cs typeface="+mn-lt"/>
              </a:rPr>
              <a:t> </a:t>
            </a:r>
            <a:r>
              <a:rPr lang="en-US" sz="1500" b="1" err="1">
                <a:highlight>
                  <a:srgbClr val="FFFF00"/>
                </a:highlight>
                <a:ea typeface="+mn-lt"/>
                <a:cs typeface="+mn-lt"/>
              </a:rPr>
              <a:t>dijalekti</a:t>
            </a:r>
            <a:r>
              <a:rPr lang="en-US" sz="1500" b="1">
                <a:highlight>
                  <a:srgbClr val="FFFF00"/>
                </a:highlight>
                <a:ea typeface="+mn-lt"/>
                <a:cs typeface="+mn-lt"/>
              </a:rPr>
              <a:t>:</a:t>
            </a:r>
            <a:endParaRPr lang="en-US" sz="1500" b="1">
              <a:highlight>
                <a:srgbClr val="FFFF00"/>
              </a:highlight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500" b="1">
                <a:ea typeface="+mn-lt"/>
                <a:cs typeface="+mn-lt"/>
                <a:hlinkClick r:id="rId5"/>
              </a:rPr>
              <a:t>prigorski</a:t>
            </a:r>
            <a:endParaRPr lang="en-US" sz="1500" b="1"/>
          </a:p>
          <a:p>
            <a:pPr marL="0" indent="0">
              <a:lnSpc>
                <a:spcPct val="100000"/>
              </a:lnSpc>
              <a:buNone/>
            </a:pPr>
            <a:r>
              <a:rPr lang="en-US" sz="1500" b="1">
                <a:ea typeface="+mn-lt"/>
                <a:cs typeface="+mn-lt"/>
                <a:hlinkClick r:id="rId6"/>
              </a:rPr>
              <a:t>donjosutlanski</a:t>
            </a:r>
            <a:endParaRPr lang="en-US" sz="1500" b="1"/>
          </a:p>
          <a:p>
            <a:pPr marL="0" indent="0">
              <a:lnSpc>
                <a:spcPct val="100000"/>
              </a:lnSpc>
              <a:buNone/>
            </a:pPr>
            <a:r>
              <a:rPr lang="en-US" sz="1500" b="1">
                <a:ea typeface="+mn-lt"/>
                <a:cs typeface="+mn-lt"/>
                <a:hlinkClick r:id="rId7"/>
              </a:rPr>
              <a:t>goranski</a:t>
            </a:r>
            <a:endParaRPr lang="en-US" sz="1500"/>
          </a:p>
          <a:p>
            <a:pPr marL="0" indent="0">
              <a:lnSpc>
                <a:spcPct val="100000"/>
              </a:lnSpc>
              <a:buNone/>
            </a:pPr>
            <a:r>
              <a:rPr lang="en-US" sz="1500" b="1" err="1">
                <a:ea typeface="+mn-lt"/>
                <a:cs typeface="+mn-lt"/>
              </a:rPr>
              <a:t>izumrli</a:t>
            </a:r>
            <a:r>
              <a:rPr lang="en-US" sz="1500" b="1">
                <a:ea typeface="+mn-lt"/>
                <a:cs typeface="+mn-lt"/>
              </a:rPr>
              <a:t> </a:t>
            </a:r>
            <a:r>
              <a:rPr lang="en-US" sz="1500" b="1">
                <a:ea typeface="+mn-lt"/>
                <a:cs typeface="+mn-lt"/>
                <a:hlinkClick r:id="rId8"/>
              </a:rPr>
              <a:t>zapadnoslavonski</a:t>
            </a:r>
            <a:endParaRPr lang="en-US" sz="1500"/>
          </a:p>
          <a:p>
            <a:pPr>
              <a:lnSpc>
                <a:spcPct val="100000"/>
              </a:lnSpc>
            </a:pPr>
            <a:endParaRPr lang="en-US" sz="1500"/>
          </a:p>
        </p:txBody>
      </p:sp>
    </p:spTree>
    <p:extLst>
      <p:ext uri="{BB962C8B-B14F-4D97-AF65-F5344CB8AC3E}">
        <p14:creationId xmlns:p14="http://schemas.microsoft.com/office/powerpoint/2010/main" val="2691502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94A77F"/>
          </a:solidFill>
          <a:ln w="38100" cap="rnd">
            <a:solidFill>
              <a:srgbClr val="94A77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0BD652-0E3C-48AD-94F1-9F5C8A1E9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6600"/>
              <a:t>KAJKAVSKO NARJEČJE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2561B-FAF7-43AF-9CEE-36DC36A64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b="1" dirty="0" err="1">
                <a:ea typeface="+mn-lt"/>
                <a:cs typeface="+mn-lt"/>
              </a:rPr>
              <a:t>Naziv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potječe</a:t>
            </a:r>
            <a:r>
              <a:rPr lang="en-US" b="1" dirty="0">
                <a:ea typeface="+mn-lt"/>
                <a:cs typeface="+mn-lt"/>
              </a:rPr>
              <a:t> od </a:t>
            </a:r>
            <a:r>
              <a:rPr lang="en-US" b="1" dirty="0" err="1">
                <a:ea typeface="+mn-lt"/>
                <a:cs typeface="+mn-lt"/>
              </a:rPr>
              <a:t>odnosno-upitne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zamjenice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i="1" dirty="0" err="1">
                <a:ea typeface="+mn-lt"/>
                <a:cs typeface="+mn-lt"/>
              </a:rPr>
              <a:t>kaj</a:t>
            </a:r>
            <a:r>
              <a:rPr lang="en-US" b="1" dirty="0">
                <a:ea typeface="+mn-lt"/>
                <a:cs typeface="+mn-lt"/>
              </a:rPr>
              <a:t>, </a:t>
            </a:r>
            <a:r>
              <a:rPr lang="en-US" b="1" dirty="0" err="1">
                <a:ea typeface="+mn-lt"/>
                <a:cs typeface="+mn-lt"/>
              </a:rPr>
              <a:t>koja</a:t>
            </a:r>
            <a:r>
              <a:rPr lang="en-US" b="1" dirty="0">
                <a:ea typeface="+mn-lt"/>
                <a:cs typeface="+mn-lt"/>
              </a:rPr>
              <a:t> je </a:t>
            </a:r>
            <a:r>
              <a:rPr lang="en-US" b="1" dirty="0" err="1">
                <a:ea typeface="+mn-lt"/>
                <a:cs typeface="+mn-lt"/>
              </a:rPr>
              <a:t>nastala</a:t>
            </a:r>
            <a:r>
              <a:rPr lang="en-US" b="1" dirty="0">
                <a:ea typeface="+mn-lt"/>
                <a:cs typeface="+mn-lt"/>
              </a:rPr>
              <a:t> od </a:t>
            </a:r>
            <a:r>
              <a:rPr lang="en-US" b="1" dirty="0" err="1">
                <a:ea typeface="+mn-lt"/>
                <a:cs typeface="+mn-lt"/>
              </a:rPr>
              <a:t>arhaičnih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zamjenica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i="1" dirty="0" err="1">
                <a:ea typeface="+mn-lt"/>
                <a:cs typeface="+mn-lt"/>
              </a:rPr>
              <a:t>kъ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dirty="0" err="1">
                <a:ea typeface="+mn-lt"/>
                <a:cs typeface="+mn-lt"/>
              </a:rPr>
              <a:t>i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i="1" dirty="0" err="1">
                <a:ea typeface="+mn-lt"/>
                <a:cs typeface="+mn-lt"/>
              </a:rPr>
              <a:t>jь</a:t>
            </a:r>
            <a:r>
              <a:rPr lang="en-US" b="1" dirty="0">
                <a:ea typeface="+mn-lt"/>
                <a:cs typeface="+mn-lt"/>
              </a:rPr>
              <a:t> (</a:t>
            </a:r>
            <a:r>
              <a:rPr lang="en-US" b="1" i="1" dirty="0">
                <a:ea typeface="+mn-lt"/>
                <a:cs typeface="+mn-lt"/>
              </a:rPr>
              <a:t>ъ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dirty="0" err="1">
                <a:ea typeface="+mn-lt"/>
                <a:cs typeface="+mn-lt"/>
              </a:rPr>
              <a:t>i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i="1" dirty="0">
                <a:ea typeface="+mn-lt"/>
                <a:cs typeface="+mn-lt"/>
              </a:rPr>
              <a:t>ь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dirty="0" err="1">
                <a:ea typeface="+mn-lt"/>
                <a:cs typeface="+mn-lt"/>
              </a:rPr>
              <a:t>oznake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su</a:t>
            </a:r>
            <a:r>
              <a:rPr lang="en-US" b="1" dirty="0">
                <a:ea typeface="+mn-lt"/>
                <a:cs typeface="+mn-lt"/>
              </a:rPr>
              <a:t> za </a:t>
            </a:r>
            <a:r>
              <a:rPr lang="en-US" b="1" dirty="0" err="1">
                <a:ea typeface="+mn-lt"/>
                <a:cs typeface="+mn-lt"/>
              </a:rPr>
              <a:t>poluglase</a:t>
            </a:r>
            <a:r>
              <a:rPr lang="en-US" b="1" dirty="0">
                <a:ea typeface="+mn-lt"/>
                <a:cs typeface="+mn-lt"/>
              </a:rPr>
              <a:t>)</a:t>
            </a:r>
          </a:p>
          <a:p>
            <a:r>
              <a:rPr lang="en-US" b="1" dirty="0" err="1">
                <a:ea typeface="+mn-lt"/>
                <a:cs typeface="+mn-lt"/>
              </a:rPr>
              <a:t>Kasnije</a:t>
            </a:r>
            <a:r>
              <a:rPr lang="en-US" b="1" dirty="0">
                <a:ea typeface="+mn-lt"/>
                <a:cs typeface="+mn-lt"/>
              </a:rPr>
              <a:t> se </a:t>
            </a:r>
            <a:r>
              <a:rPr lang="en-US" b="1" dirty="0" err="1">
                <a:ea typeface="+mn-lt"/>
                <a:cs typeface="+mn-lt"/>
              </a:rPr>
              <a:t>drugi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poluglas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izgubio</a:t>
            </a:r>
            <a:r>
              <a:rPr lang="en-US" b="1" dirty="0">
                <a:ea typeface="+mn-lt"/>
                <a:cs typeface="+mn-lt"/>
              </a:rPr>
              <a:t>, a </a:t>
            </a:r>
            <a:r>
              <a:rPr lang="en-US" b="1" dirty="0" err="1">
                <a:ea typeface="+mn-lt"/>
                <a:cs typeface="+mn-lt"/>
              </a:rPr>
              <a:t>prvi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prešao</a:t>
            </a:r>
            <a:r>
              <a:rPr lang="en-US" b="1" dirty="0">
                <a:ea typeface="+mn-lt"/>
                <a:cs typeface="+mn-lt"/>
              </a:rPr>
              <a:t> u </a:t>
            </a:r>
            <a:r>
              <a:rPr lang="en-US" b="1" i="1" dirty="0">
                <a:ea typeface="+mn-lt"/>
                <a:cs typeface="+mn-lt"/>
              </a:rPr>
              <a:t>a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dirty="0" err="1">
                <a:ea typeface="+mn-lt"/>
                <a:cs typeface="+mn-lt"/>
              </a:rPr>
              <a:t>te</a:t>
            </a:r>
            <a:r>
              <a:rPr lang="en-US" b="1" dirty="0">
                <a:ea typeface="+mn-lt"/>
                <a:cs typeface="+mn-lt"/>
              </a:rPr>
              <a:t> je </a:t>
            </a:r>
            <a:r>
              <a:rPr lang="en-US" b="1" dirty="0" err="1">
                <a:ea typeface="+mn-lt"/>
                <a:cs typeface="+mn-lt"/>
              </a:rPr>
              <a:t>nastalo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i="1" dirty="0" err="1">
                <a:ea typeface="+mn-lt"/>
                <a:cs typeface="+mn-lt"/>
              </a:rPr>
              <a:t>kaj</a:t>
            </a:r>
            <a:r>
              <a:rPr lang="en-US" b="1" dirty="0">
                <a:ea typeface="+mn-lt"/>
                <a:cs typeface="+mn-lt"/>
              </a:rPr>
              <a:t> (a </a:t>
            </a:r>
            <a:r>
              <a:rPr lang="en-US" b="1" dirty="0" err="1">
                <a:ea typeface="+mn-lt"/>
                <a:cs typeface="+mn-lt"/>
              </a:rPr>
              <a:t>javljaju</a:t>
            </a:r>
            <a:r>
              <a:rPr lang="en-US" b="1" dirty="0">
                <a:ea typeface="+mn-lt"/>
                <a:cs typeface="+mn-lt"/>
              </a:rPr>
              <a:t> se </a:t>
            </a:r>
            <a:r>
              <a:rPr lang="en-US" b="1" dirty="0" err="1">
                <a:ea typeface="+mn-lt"/>
                <a:cs typeface="+mn-lt"/>
              </a:rPr>
              <a:t>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druge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kombinacije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i="1" dirty="0" err="1">
                <a:ea typeface="+mn-lt"/>
                <a:cs typeface="+mn-lt"/>
              </a:rPr>
              <a:t>kej</a:t>
            </a:r>
            <a:r>
              <a:rPr lang="en-US" b="1" dirty="0">
                <a:ea typeface="+mn-lt"/>
                <a:cs typeface="+mn-lt"/>
              </a:rPr>
              <a:t>, </a:t>
            </a:r>
            <a:r>
              <a:rPr lang="en-US" b="1" i="1" dirty="0" err="1">
                <a:ea typeface="+mn-lt"/>
                <a:cs typeface="+mn-lt"/>
              </a:rPr>
              <a:t>ke</a:t>
            </a:r>
            <a:r>
              <a:rPr lang="en-US" b="1" dirty="0">
                <a:ea typeface="+mn-lt"/>
                <a:cs typeface="+mn-lt"/>
              </a:rPr>
              <a:t>, </a:t>
            </a:r>
            <a:r>
              <a:rPr lang="en-US" b="1" i="1" dirty="0">
                <a:ea typeface="+mn-lt"/>
                <a:cs typeface="+mn-lt"/>
              </a:rPr>
              <a:t>ka</a:t>
            </a:r>
            <a:r>
              <a:rPr lang="en-US" b="1" dirty="0">
                <a:ea typeface="+mn-lt"/>
                <a:cs typeface="+mn-lt"/>
              </a:rPr>
              <a:t>...)</a:t>
            </a:r>
          </a:p>
          <a:p>
            <a:r>
              <a:rPr lang="en-US" b="1" dirty="0">
                <a:ea typeface="+mn-lt"/>
                <a:cs typeface="+mn-lt"/>
              </a:rPr>
              <a:t>Po </a:t>
            </a:r>
            <a:r>
              <a:rPr lang="en-US" b="1" dirty="0" err="1">
                <a:ea typeface="+mn-lt"/>
                <a:cs typeface="+mn-lt"/>
              </a:rPr>
              <a:t>zemljopisnoj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poziciji</a:t>
            </a:r>
            <a:r>
              <a:rPr lang="en-US" b="1" dirty="0">
                <a:ea typeface="+mn-lt"/>
                <a:cs typeface="+mn-lt"/>
              </a:rPr>
              <a:t> se </a:t>
            </a:r>
            <a:r>
              <a:rPr lang="en-US" b="1" dirty="0" err="1">
                <a:ea typeface="+mn-lt"/>
                <a:cs typeface="+mn-lt"/>
              </a:rPr>
              <a:t>narječje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može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nazivati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sjevernohrvatskim</a:t>
            </a:r>
            <a:r>
              <a:rPr lang="en-US" b="1" dirty="0">
                <a:ea typeface="+mn-lt"/>
                <a:cs typeface="+mn-lt"/>
              </a:rPr>
              <a:t>, </a:t>
            </a:r>
            <a:r>
              <a:rPr lang="en-US" b="1" dirty="0" err="1">
                <a:ea typeface="+mn-lt"/>
                <a:cs typeface="+mn-lt"/>
              </a:rPr>
              <a:t>iako</a:t>
            </a:r>
            <a:r>
              <a:rPr lang="en-US" b="1" dirty="0">
                <a:ea typeface="+mn-lt"/>
                <a:cs typeface="+mn-lt"/>
              </a:rPr>
              <a:t> je </a:t>
            </a:r>
            <a:r>
              <a:rPr lang="en-US" b="1" dirty="0" err="1">
                <a:ea typeface="+mn-lt"/>
                <a:cs typeface="+mn-lt"/>
              </a:rPr>
              <a:t>danas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smanjeno</a:t>
            </a:r>
            <a:r>
              <a:rPr lang="en-US" b="1" dirty="0">
                <a:ea typeface="+mn-lt"/>
                <a:cs typeface="+mn-lt"/>
              </a:rPr>
              <a:t>, </a:t>
            </a:r>
            <a:r>
              <a:rPr lang="en-US" b="1" dirty="0" err="1">
                <a:ea typeface="+mn-lt"/>
                <a:cs typeface="+mn-lt"/>
              </a:rPr>
              <a:t>obuhvaća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većinom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samo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sjeverozapad</a:t>
            </a:r>
            <a:endParaRPr lang="en-US" b="1" dirty="0">
              <a:ea typeface="+mn-lt"/>
              <a:cs typeface="+mn-lt"/>
            </a:endParaRPr>
          </a:p>
          <a:p>
            <a:r>
              <a:rPr lang="en-US" b="1" dirty="0">
                <a:ea typeface="+mn-lt"/>
                <a:cs typeface="+mn-lt"/>
              </a:rPr>
              <a:t>Dok se </a:t>
            </a:r>
            <a:r>
              <a:rPr lang="en-US" b="1" dirty="0" err="1">
                <a:ea typeface="+mn-lt"/>
                <a:cs typeface="+mn-lt"/>
              </a:rPr>
              <a:t>prostiralo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dalje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na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istok</a:t>
            </a:r>
            <a:r>
              <a:rPr lang="en-US" b="1" dirty="0">
                <a:ea typeface="+mn-lt"/>
                <a:cs typeface="+mn-lt"/>
              </a:rPr>
              <a:t>, </a:t>
            </a:r>
            <a:r>
              <a:rPr lang="en-US" b="1" dirty="0" err="1">
                <a:ea typeface="+mn-lt"/>
                <a:cs typeface="+mn-lt"/>
              </a:rPr>
              <a:t>moglo</a:t>
            </a:r>
            <a:r>
              <a:rPr lang="en-US" b="1" dirty="0">
                <a:ea typeface="+mn-lt"/>
                <a:cs typeface="+mn-lt"/>
              </a:rPr>
              <a:t> se </a:t>
            </a:r>
            <a:r>
              <a:rPr lang="en-US" b="1" dirty="0" err="1">
                <a:ea typeface="+mn-lt"/>
                <a:cs typeface="+mn-lt"/>
              </a:rPr>
              <a:t>nazivati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panonskohrvatskim</a:t>
            </a:r>
            <a:r>
              <a:rPr lang="en-US" b="1" dirty="0">
                <a:ea typeface="+mn-lt"/>
                <a:cs typeface="+mn-lt"/>
              </a:rPr>
              <a:t>.</a:t>
            </a:r>
            <a:endParaRPr lang="en-US" b="1"/>
          </a:p>
          <a:p>
            <a:r>
              <a:rPr lang="en-US" b="1" dirty="0" err="1">
                <a:ea typeface="+mn-lt"/>
                <a:cs typeface="+mn-lt"/>
              </a:rPr>
              <a:t>Kajkavski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sustav</a:t>
            </a:r>
            <a:r>
              <a:rPr lang="en-US" b="1" dirty="0">
                <a:ea typeface="+mn-lt"/>
                <a:cs typeface="+mn-lt"/>
              </a:rPr>
              <a:t> u </a:t>
            </a:r>
            <a:r>
              <a:rPr lang="en-US" b="1" dirty="0" err="1">
                <a:ea typeface="+mn-lt"/>
                <a:cs typeface="+mn-lt"/>
              </a:rPr>
              <a:t>osnovi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posjeduje</a:t>
            </a:r>
            <a:r>
              <a:rPr lang="en-US" b="1" dirty="0">
                <a:ea typeface="+mn-lt"/>
                <a:cs typeface="+mn-lt"/>
              </a:rPr>
              <a:t> 7 </a:t>
            </a:r>
            <a:r>
              <a:rPr lang="en-US" b="1" dirty="0" err="1">
                <a:ea typeface="+mn-lt"/>
                <a:cs typeface="+mn-lt"/>
              </a:rPr>
              <a:t>samoglasnika</a:t>
            </a:r>
            <a:r>
              <a:rPr lang="en-US" b="1" dirty="0">
                <a:ea typeface="+mn-lt"/>
                <a:cs typeface="+mn-lt"/>
              </a:rPr>
              <a:t>, </a:t>
            </a:r>
            <a:r>
              <a:rPr lang="en-US" b="1" dirty="0" err="1">
                <a:ea typeface="+mn-lt"/>
                <a:cs typeface="+mn-lt"/>
              </a:rPr>
              <a:t>uz</a:t>
            </a:r>
            <a:r>
              <a:rPr lang="en-US" b="1" dirty="0">
                <a:ea typeface="+mn-lt"/>
                <a:cs typeface="+mn-lt"/>
              </a:rPr>
              <a:t> 5 "</a:t>
            </a:r>
            <a:r>
              <a:rPr lang="en-US" b="1" dirty="0" err="1">
                <a:ea typeface="+mn-lt"/>
                <a:cs typeface="+mn-lt"/>
              </a:rPr>
              <a:t>standardnih</a:t>
            </a:r>
            <a:r>
              <a:rPr lang="en-US" b="1" dirty="0">
                <a:ea typeface="+mn-lt"/>
                <a:cs typeface="+mn-lt"/>
              </a:rPr>
              <a:t>" </a:t>
            </a:r>
            <a:r>
              <a:rPr lang="en-US" b="1" dirty="0" err="1">
                <a:ea typeface="+mn-lt"/>
                <a:cs typeface="+mn-lt"/>
              </a:rPr>
              <a:t>sadrži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još</a:t>
            </a:r>
            <a:r>
              <a:rPr lang="en-US" b="1" dirty="0">
                <a:ea typeface="+mn-lt"/>
                <a:cs typeface="+mn-lt"/>
              </a:rPr>
              <a:t> u </a:t>
            </a:r>
            <a:r>
              <a:rPr lang="en-US" b="1" dirty="0" err="1">
                <a:ea typeface="+mn-lt"/>
                <a:cs typeface="+mn-lt"/>
              </a:rPr>
              <a:t>pravilu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zatvoreno</a:t>
            </a:r>
            <a:r>
              <a:rPr lang="en-US" b="1" dirty="0">
                <a:ea typeface="+mn-lt"/>
                <a:cs typeface="+mn-lt"/>
              </a:rPr>
              <a:t> e </a:t>
            </a:r>
            <a:r>
              <a:rPr lang="en-US" b="1" dirty="0" err="1">
                <a:ea typeface="+mn-lt"/>
                <a:cs typeface="+mn-lt"/>
              </a:rPr>
              <a:t>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zatvoreno</a:t>
            </a:r>
            <a:r>
              <a:rPr lang="en-US" b="1" dirty="0">
                <a:ea typeface="+mn-lt"/>
                <a:cs typeface="+mn-lt"/>
              </a:rPr>
              <a:t> o</a:t>
            </a:r>
          </a:p>
          <a:p>
            <a:r>
              <a:rPr lang="en-US" b="1" dirty="0">
                <a:ea typeface="+mn-lt"/>
                <a:cs typeface="+mn-lt"/>
              </a:rPr>
              <a:t> Za </a:t>
            </a:r>
            <a:r>
              <a:rPr lang="en-US" b="1" dirty="0" err="1">
                <a:ea typeface="+mn-lt"/>
                <a:cs typeface="+mn-lt"/>
              </a:rPr>
              <a:t>njegov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razvitak</a:t>
            </a:r>
            <a:r>
              <a:rPr lang="en-US" b="1" dirty="0">
                <a:ea typeface="+mn-lt"/>
                <a:cs typeface="+mn-lt"/>
              </a:rPr>
              <a:t> je </a:t>
            </a:r>
            <a:r>
              <a:rPr lang="en-US" b="1" dirty="0" err="1">
                <a:ea typeface="+mn-lt"/>
                <a:cs typeface="+mn-lt"/>
              </a:rPr>
              <a:t>karakteristično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izjednačavanje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starohrvatskih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samoglasnika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slogotvornog</a:t>
            </a:r>
            <a:r>
              <a:rPr lang="en-US" b="1" dirty="0">
                <a:ea typeface="+mn-lt"/>
                <a:cs typeface="+mn-lt"/>
              </a:rPr>
              <a:t> l; e </a:t>
            </a:r>
            <a:r>
              <a:rPr lang="en-US" b="1" dirty="0" err="1">
                <a:ea typeface="+mn-lt"/>
                <a:cs typeface="+mn-lt"/>
              </a:rPr>
              <a:t>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nazalno</a:t>
            </a:r>
            <a:r>
              <a:rPr lang="en-US" b="1" dirty="0">
                <a:ea typeface="+mn-lt"/>
                <a:cs typeface="+mn-lt"/>
              </a:rPr>
              <a:t> e </a:t>
            </a:r>
            <a:r>
              <a:rPr lang="en-US" b="1" dirty="0" err="1">
                <a:ea typeface="+mn-lt"/>
                <a:cs typeface="+mn-lt"/>
              </a:rPr>
              <a:t>su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prešli</a:t>
            </a:r>
            <a:r>
              <a:rPr lang="en-US" b="1" dirty="0">
                <a:ea typeface="+mn-lt"/>
                <a:cs typeface="+mn-lt"/>
              </a:rPr>
              <a:t> u e, </a:t>
            </a:r>
            <a:r>
              <a:rPr lang="en-US" b="1" dirty="0" err="1">
                <a:ea typeface="+mn-lt"/>
                <a:cs typeface="+mn-lt"/>
              </a:rPr>
              <a:t>jerovi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su</a:t>
            </a:r>
            <a:r>
              <a:rPr lang="en-US" b="1" dirty="0">
                <a:ea typeface="+mn-lt"/>
                <a:cs typeface="+mn-lt"/>
              </a:rPr>
              <a:t> se </a:t>
            </a:r>
            <a:r>
              <a:rPr lang="en-US" b="1" dirty="0" err="1">
                <a:ea typeface="+mn-lt"/>
                <a:cs typeface="+mn-lt"/>
              </a:rPr>
              <a:t>ujednačili</a:t>
            </a:r>
            <a:r>
              <a:rPr lang="en-US" b="1" dirty="0">
                <a:ea typeface="+mn-lt"/>
                <a:cs typeface="+mn-lt"/>
              </a:rPr>
              <a:t> u </a:t>
            </a:r>
            <a:r>
              <a:rPr lang="en-US" b="1" dirty="0" err="1">
                <a:ea typeface="+mn-lt"/>
                <a:cs typeface="+mn-lt"/>
              </a:rPr>
              <a:t>poluglasu</a:t>
            </a:r>
            <a:r>
              <a:rPr lang="en-US" b="1" dirty="0">
                <a:ea typeface="+mn-lt"/>
                <a:cs typeface="+mn-lt"/>
              </a:rPr>
              <a:t>, </a:t>
            </a:r>
            <a:r>
              <a:rPr lang="en-US" b="1" dirty="0" err="1">
                <a:ea typeface="+mn-lt"/>
                <a:cs typeface="+mn-lt"/>
              </a:rPr>
              <a:t>jat</a:t>
            </a:r>
            <a:r>
              <a:rPr lang="en-US" b="1" dirty="0">
                <a:ea typeface="+mn-lt"/>
                <a:cs typeface="+mn-lt"/>
              </a:rPr>
              <a:t> je </a:t>
            </a:r>
            <a:r>
              <a:rPr lang="en-US" b="1" dirty="0" err="1">
                <a:ea typeface="+mn-lt"/>
                <a:cs typeface="+mn-lt"/>
              </a:rPr>
              <a:t>prešao</a:t>
            </a:r>
            <a:r>
              <a:rPr lang="en-US" b="1" dirty="0">
                <a:ea typeface="+mn-lt"/>
                <a:cs typeface="+mn-lt"/>
              </a:rPr>
              <a:t> u </a:t>
            </a:r>
            <a:r>
              <a:rPr lang="en-US" b="1" dirty="0" err="1">
                <a:ea typeface="+mn-lt"/>
                <a:cs typeface="+mn-lt"/>
              </a:rPr>
              <a:t>zatvoreno</a:t>
            </a:r>
            <a:r>
              <a:rPr lang="en-US" b="1" dirty="0">
                <a:ea typeface="+mn-lt"/>
                <a:cs typeface="+mn-lt"/>
              </a:rPr>
              <a:t> e, a </a:t>
            </a:r>
            <a:r>
              <a:rPr lang="en-US" b="1" dirty="0" err="1">
                <a:ea typeface="+mn-lt"/>
                <a:cs typeface="+mn-lt"/>
              </a:rPr>
              <a:t>samoglasno</a:t>
            </a:r>
            <a:r>
              <a:rPr lang="en-US" b="1" dirty="0">
                <a:ea typeface="+mn-lt"/>
                <a:cs typeface="+mn-lt"/>
              </a:rPr>
              <a:t> l u </a:t>
            </a:r>
            <a:r>
              <a:rPr lang="en-US" b="1" dirty="0" err="1">
                <a:ea typeface="+mn-lt"/>
                <a:cs typeface="+mn-lt"/>
              </a:rPr>
              <a:t>zatvoreno</a:t>
            </a:r>
            <a:r>
              <a:rPr lang="en-US" b="1" dirty="0">
                <a:ea typeface="+mn-lt"/>
                <a:cs typeface="+mn-lt"/>
              </a:rPr>
              <a:t> o (u </a:t>
            </a:r>
            <a:r>
              <a:rPr lang="en-US" b="1" dirty="0" err="1">
                <a:ea typeface="+mn-lt"/>
                <a:cs typeface="+mn-lt"/>
              </a:rPr>
              <a:t>nekim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govorima</a:t>
            </a:r>
            <a:r>
              <a:rPr lang="en-US" b="1" dirty="0">
                <a:ea typeface="+mn-lt"/>
                <a:cs typeface="+mn-lt"/>
              </a:rPr>
              <a:t> je </a:t>
            </a:r>
            <a:r>
              <a:rPr lang="en-US" b="1" dirty="0" err="1">
                <a:ea typeface="+mn-lt"/>
                <a:cs typeface="+mn-lt"/>
              </a:rPr>
              <a:t>još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došlo</a:t>
            </a:r>
            <a:r>
              <a:rPr lang="en-US" b="1" dirty="0">
                <a:ea typeface="+mn-lt"/>
                <a:cs typeface="+mn-lt"/>
              </a:rPr>
              <a:t> do </a:t>
            </a:r>
            <a:r>
              <a:rPr lang="en-US" b="1" dirty="0" err="1">
                <a:ea typeface="+mn-lt"/>
                <a:cs typeface="+mn-lt"/>
              </a:rPr>
              <a:t>izjednačavanja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zatvorenog</a:t>
            </a:r>
            <a:r>
              <a:rPr lang="en-US" b="1" dirty="0">
                <a:ea typeface="+mn-lt"/>
                <a:cs typeface="+mn-lt"/>
              </a:rPr>
              <a:t> o s u </a:t>
            </a:r>
            <a:r>
              <a:rPr lang="en-US" b="1" dirty="0" err="1">
                <a:ea typeface="+mn-lt"/>
                <a:cs typeface="+mn-lt"/>
              </a:rPr>
              <a:t>ili</a:t>
            </a:r>
            <a:r>
              <a:rPr lang="en-US" b="1" dirty="0">
                <a:ea typeface="+mn-lt"/>
                <a:cs typeface="+mn-lt"/>
              </a:rPr>
              <a:t> o)</a:t>
            </a:r>
            <a:endParaRPr lang="en-US" b="1" dirty="0"/>
          </a:p>
          <a:p>
            <a:pPr marL="0" indent="0">
              <a:buNone/>
            </a:pPr>
            <a:br>
              <a:rPr lang="en-US" dirty="0"/>
            </a:b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378314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DE01BC-8617-4ACB-93B9-2EECFFD00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800"/>
              <a:t>PRIMJER PJESME NA KAJKAVSKOM NARJEČJU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94A77F"/>
          </a:solidFill>
          <a:ln w="41275" cap="rnd">
            <a:solidFill>
              <a:srgbClr val="94A77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EC8A7-BA3E-4944-A258-F66306EFB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1690" y="552091"/>
            <a:ext cx="6656006" cy="589161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000" b="1" i="1" dirty="0" err="1">
                <a:ea typeface="+mn-lt"/>
                <a:cs typeface="+mn-lt"/>
              </a:rPr>
              <a:t>Ivek</a:t>
            </a:r>
            <a:r>
              <a:rPr lang="en-US" sz="2000" b="1" i="1" dirty="0">
                <a:ea typeface="+mn-lt"/>
                <a:cs typeface="+mn-lt"/>
              </a:rPr>
              <a:t> je </a:t>
            </a:r>
            <a:r>
              <a:rPr lang="en-US" sz="2000" b="1" i="1" dirty="0" err="1">
                <a:ea typeface="+mn-lt"/>
                <a:cs typeface="+mn-lt"/>
              </a:rPr>
              <a:t>bil</a:t>
            </a:r>
            <a:r>
              <a:rPr lang="en-US" sz="2000" b="1" i="1" dirty="0">
                <a:ea typeface="+mn-lt"/>
                <a:cs typeface="+mn-lt"/>
              </a:rPr>
              <a:t> </a:t>
            </a:r>
            <a:r>
              <a:rPr lang="en-US" sz="2000" b="1" i="1" dirty="0" err="1">
                <a:ea typeface="+mn-lt"/>
                <a:cs typeface="+mn-lt"/>
              </a:rPr>
              <a:t>mali</a:t>
            </a:r>
            <a:r>
              <a:rPr lang="en-US" sz="2000" b="1" i="1" dirty="0">
                <a:ea typeface="+mn-lt"/>
                <a:cs typeface="+mn-lt"/>
              </a:rPr>
              <a:t>,</a:t>
            </a:r>
            <a:br>
              <a:rPr lang="en-US" sz="2000" b="1" i="1" dirty="0">
                <a:ea typeface="+mn-lt"/>
                <a:cs typeface="+mn-lt"/>
              </a:rPr>
            </a:br>
            <a:r>
              <a:rPr lang="en-US" sz="2000" b="1" i="1" dirty="0" err="1">
                <a:ea typeface="+mn-lt"/>
                <a:cs typeface="+mn-lt"/>
              </a:rPr>
              <a:t>Služit</a:t>
            </a:r>
            <a:r>
              <a:rPr lang="en-US" sz="2000" b="1" i="1" dirty="0">
                <a:ea typeface="+mn-lt"/>
                <a:cs typeface="+mn-lt"/>
              </a:rPr>
              <a:t> so </a:t>
            </a:r>
            <a:r>
              <a:rPr lang="en-US" sz="2000" b="1" i="1" dirty="0" err="1">
                <a:ea typeface="+mn-lt"/>
                <a:cs typeface="+mn-lt"/>
              </a:rPr>
              <a:t>ga</a:t>
            </a:r>
            <a:r>
              <a:rPr lang="en-US" sz="2000" b="1" i="1" dirty="0">
                <a:ea typeface="+mn-lt"/>
                <a:cs typeface="+mn-lt"/>
              </a:rPr>
              <a:t> </a:t>
            </a:r>
            <a:r>
              <a:rPr lang="en-US" sz="2000" b="1" i="1" dirty="0" err="1">
                <a:ea typeface="+mn-lt"/>
                <a:cs typeface="+mn-lt"/>
              </a:rPr>
              <a:t>dali</a:t>
            </a:r>
            <a:r>
              <a:rPr lang="en-US" sz="2000" b="1" i="1" dirty="0">
                <a:ea typeface="+mn-lt"/>
                <a:cs typeface="+mn-lt"/>
              </a:rPr>
              <a:t>.</a:t>
            </a:r>
            <a:br>
              <a:rPr lang="en-US" sz="2000" b="1" i="1" dirty="0">
                <a:ea typeface="+mn-lt"/>
                <a:cs typeface="+mn-lt"/>
              </a:rPr>
            </a:br>
            <a:r>
              <a:rPr lang="en-US" sz="2000" b="1" i="1" dirty="0" err="1">
                <a:ea typeface="+mn-lt"/>
                <a:cs typeface="+mn-lt"/>
              </a:rPr>
              <a:t>Gda</a:t>
            </a:r>
            <a:r>
              <a:rPr lang="en-US" sz="2000" b="1" i="1" dirty="0">
                <a:ea typeface="+mn-lt"/>
                <a:cs typeface="+mn-lt"/>
              </a:rPr>
              <a:t> je </a:t>
            </a:r>
            <a:r>
              <a:rPr lang="en-US" sz="2000" b="1" i="1" dirty="0" err="1">
                <a:ea typeface="+mn-lt"/>
                <a:cs typeface="+mn-lt"/>
              </a:rPr>
              <a:t>malo</a:t>
            </a:r>
            <a:r>
              <a:rPr lang="en-US" sz="2000" b="1" i="1" dirty="0">
                <a:ea typeface="+mn-lt"/>
                <a:cs typeface="+mn-lt"/>
              </a:rPr>
              <a:t> </a:t>
            </a:r>
            <a:r>
              <a:rPr lang="en-US" sz="2000" b="1" i="1" dirty="0" err="1">
                <a:ea typeface="+mn-lt"/>
                <a:cs typeface="+mn-lt"/>
              </a:rPr>
              <a:t>zrasel</a:t>
            </a:r>
            <a:r>
              <a:rPr lang="en-US" sz="2000" b="1" i="1" dirty="0">
                <a:ea typeface="+mn-lt"/>
                <a:cs typeface="+mn-lt"/>
              </a:rPr>
              <a:t>,</a:t>
            </a:r>
            <a:br>
              <a:rPr lang="en-US" sz="2000" b="1" i="1" dirty="0">
                <a:ea typeface="+mn-lt"/>
                <a:cs typeface="+mn-lt"/>
              </a:rPr>
            </a:br>
            <a:r>
              <a:rPr lang="en-US" sz="2000" b="1" i="1" dirty="0">
                <a:ea typeface="+mn-lt"/>
                <a:cs typeface="+mn-lt"/>
              </a:rPr>
              <a:t>Dimo </a:t>
            </a:r>
            <a:r>
              <a:rPr lang="en-US" sz="2000" b="1" i="1" dirty="0" err="1">
                <a:ea typeface="+mn-lt"/>
                <a:cs typeface="+mn-lt"/>
              </a:rPr>
              <a:t>smo</a:t>
            </a:r>
            <a:r>
              <a:rPr lang="en-US" sz="2000" b="1" i="1" dirty="0">
                <a:ea typeface="+mn-lt"/>
                <a:cs typeface="+mn-lt"/>
              </a:rPr>
              <a:t> </a:t>
            </a:r>
            <a:r>
              <a:rPr lang="en-US" sz="2000" b="1" i="1" dirty="0" err="1">
                <a:ea typeface="+mn-lt"/>
                <a:cs typeface="+mn-lt"/>
              </a:rPr>
              <a:t>ga</a:t>
            </a:r>
            <a:r>
              <a:rPr lang="en-US" sz="2000" b="1" i="1" dirty="0">
                <a:ea typeface="+mn-lt"/>
                <a:cs typeface="+mn-lt"/>
              </a:rPr>
              <a:t> </a:t>
            </a:r>
            <a:r>
              <a:rPr lang="en-US" sz="2000" b="1" i="1" dirty="0" err="1">
                <a:ea typeface="+mn-lt"/>
                <a:cs typeface="+mn-lt"/>
              </a:rPr>
              <a:t>zvali</a:t>
            </a:r>
            <a:r>
              <a:rPr lang="en-US" sz="2000" b="1" i="1" dirty="0">
                <a:ea typeface="+mn-lt"/>
                <a:cs typeface="+mn-lt"/>
              </a:rPr>
              <a:t>.</a:t>
            </a:r>
            <a:br>
              <a:rPr lang="en-US" sz="2000" b="1" i="1" dirty="0">
                <a:ea typeface="+mn-lt"/>
                <a:cs typeface="+mn-lt"/>
              </a:rPr>
            </a:br>
            <a:r>
              <a:rPr lang="en-US" sz="2000" b="1" i="1" dirty="0">
                <a:ea typeface="+mn-lt"/>
                <a:cs typeface="+mn-lt"/>
              </a:rPr>
              <a:t>– Hodi </a:t>
            </a:r>
            <a:r>
              <a:rPr lang="en-US" sz="2000" b="1" i="1" dirty="0" err="1">
                <a:ea typeface="+mn-lt"/>
                <a:cs typeface="+mn-lt"/>
              </a:rPr>
              <a:t>Ivek</a:t>
            </a:r>
            <a:r>
              <a:rPr lang="en-US" sz="2000" b="1" i="1" dirty="0">
                <a:ea typeface="+mn-lt"/>
                <a:cs typeface="+mn-lt"/>
              </a:rPr>
              <a:t>, </a:t>
            </a:r>
            <a:r>
              <a:rPr lang="en-US" sz="2000" b="1" i="1" dirty="0" err="1">
                <a:ea typeface="+mn-lt"/>
                <a:cs typeface="+mn-lt"/>
              </a:rPr>
              <a:t>dimo</a:t>
            </a:r>
            <a:r>
              <a:rPr lang="en-US" sz="2000" b="1" i="1" dirty="0">
                <a:ea typeface="+mn-lt"/>
                <a:cs typeface="+mn-lt"/>
              </a:rPr>
              <a:t>,</a:t>
            </a:r>
            <a:br>
              <a:rPr lang="en-US" sz="2000" b="1" i="1" dirty="0">
                <a:ea typeface="+mn-lt"/>
                <a:cs typeface="+mn-lt"/>
              </a:rPr>
            </a:br>
            <a:r>
              <a:rPr lang="en-US" sz="2000" b="1" i="1" dirty="0" err="1">
                <a:ea typeface="+mn-lt"/>
                <a:cs typeface="+mn-lt"/>
              </a:rPr>
              <a:t>Bomo</a:t>
            </a:r>
            <a:r>
              <a:rPr lang="en-US" sz="2000" b="1" i="1" dirty="0">
                <a:ea typeface="+mn-lt"/>
                <a:cs typeface="+mn-lt"/>
              </a:rPr>
              <a:t> </a:t>
            </a:r>
            <a:r>
              <a:rPr lang="en-US" sz="2000" b="1" i="1" dirty="0" err="1">
                <a:ea typeface="+mn-lt"/>
                <a:cs typeface="+mn-lt"/>
              </a:rPr>
              <a:t>te</a:t>
            </a:r>
            <a:r>
              <a:rPr lang="en-US" sz="2000" b="1" i="1" dirty="0">
                <a:ea typeface="+mn-lt"/>
                <a:cs typeface="+mn-lt"/>
              </a:rPr>
              <a:t> </a:t>
            </a:r>
            <a:r>
              <a:rPr lang="en-US" sz="2000" b="1" i="1" dirty="0" err="1">
                <a:ea typeface="+mn-lt"/>
                <a:cs typeface="+mn-lt"/>
              </a:rPr>
              <a:t>ženili</a:t>
            </a:r>
            <a:r>
              <a:rPr lang="en-US" sz="2000" b="1" i="1" dirty="0">
                <a:ea typeface="+mn-lt"/>
                <a:cs typeface="+mn-lt"/>
              </a:rPr>
              <a:t>.</a:t>
            </a:r>
            <a:br>
              <a:rPr lang="en-US" sz="2000" b="1" i="1" dirty="0">
                <a:ea typeface="+mn-lt"/>
                <a:cs typeface="+mn-lt"/>
              </a:rPr>
            </a:br>
            <a:r>
              <a:rPr lang="en-US" sz="2000" b="1" i="1" dirty="0">
                <a:ea typeface="+mn-lt"/>
                <a:cs typeface="+mn-lt"/>
              </a:rPr>
              <a:t>Majka </a:t>
            </a:r>
            <a:r>
              <a:rPr lang="en-US" sz="2000" b="1" i="1" dirty="0" err="1">
                <a:ea typeface="+mn-lt"/>
                <a:cs typeface="+mn-lt"/>
              </a:rPr>
              <a:t>ti</a:t>
            </a:r>
            <a:r>
              <a:rPr lang="en-US" sz="2000" b="1" i="1" dirty="0">
                <a:ea typeface="+mn-lt"/>
                <a:cs typeface="+mn-lt"/>
              </a:rPr>
              <a:t> </a:t>
            </a:r>
            <a:r>
              <a:rPr lang="en-US" sz="2000" b="1" i="1" dirty="0" err="1">
                <a:ea typeface="+mn-lt"/>
                <a:cs typeface="+mn-lt"/>
              </a:rPr>
              <a:t>zebrala</a:t>
            </a:r>
            <a:br>
              <a:rPr lang="en-US" sz="2000" b="1" i="1" dirty="0">
                <a:ea typeface="+mn-lt"/>
                <a:cs typeface="+mn-lt"/>
              </a:rPr>
            </a:br>
            <a:r>
              <a:rPr lang="en-US" sz="2000" b="1" i="1" dirty="0" err="1">
                <a:ea typeface="+mn-lt"/>
                <a:cs typeface="+mn-lt"/>
              </a:rPr>
              <a:t>Cigansku</a:t>
            </a:r>
            <a:r>
              <a:rPr lang="en-US" sz="2000" b="1" i="1" dirty="0">
                <a:ea typeface="+mn-lt"/>
                <a:cs typeface="+mn-lt"/>
              </a:rPr>
              <a:t> </a:t>
            </a:r>
            <a:r>
              <a:rPr lang="en-US" sz="2000" b="1" i="1" dirty="0" err="1">
                <a:ea typeface="+mn-lt"/>
                <a:cs typeface="+mn-lt"/>
              </a:rPr>
              <a:t>devojku</a:t>
            </a:r>
            <a:r>
              <a:rPr lang="en-US" sz="2000" b="1" i="1" dirty="0">
                <a:ea typeface="+mn-lt"/>
                <a:cs typeface="+mn-lt"/>
              </a:rPr>
              <a:t>.</a:t>
            </a:r>
            <a:br>
              <a:rPr lang="en-US" sz="2000" b="1" i="1" dirty="0">
                <a:ea typeface="+mn-lt"/>
                <a:cs typeface="+mn-lt"/>
              </a:rPr>
            </a:br>
            <a:r>
              <a:rPr lang="en-US" sz="2000" b="1" i="1" dirty="0" err="1">
                <a:ea typeface="+mn-lt"/>
                <a:cs typeface="+mn-lt"/>
              </a:rPr>
              <a:t>Ivek</a:t>
            </a:r>
            <a:r>
              <a:rPr lang="en-US" sz="2000" b="1" i="1" dirty="0">
                <a:ea typeface="+mn-lt"/>
                <a:cs typeface="+mn-lt"/>
              </a:rPr>
              <a:t> z </a:t>
            </a:r>
            <a:r>
              <a:rPr lang="en-US" sz="2000" b="1" i="1" dirty="0" err="1">
                <a:ea typeface="+mn-lt"/>
                <a:cs typeface="+mn-lt"/>
              </a:rPr>
              <a:t>pleči</a:t>
            </a:r>
            <a:r>
              <a:rPr lang="en-US" sz="2000" b="1" i="1" dirty="0">
                <a:ea typeface="+mn-lt"/>
                <a:cs typeface="+mn-lt"/>
              </a:rPr>
              <a:t> </a:t>
            </a:r>
            <a:r>
              <a:rPr lang="en-US" sz="2000" b="1" i="1" dirty="0" err="1">
                <a:ea typeface="+mn-lt"/>
                <a:cs typeface="+mn-lt"/>
              </a:rPr>
              <a:t>skreče</a:t>
            </a:r>
            <a:r>
              <a:rPr lang="en-US" sz="2000" b="1" i="1" dirty="0">
                <a:ea typeface="+mn-lt"/>
                <a:cs typeface="+mn-lt"/>
              </a:rPr>
              <a:t>,</a:t>
            </a:r>
            <a:br>
              <a:rPr lang="en-US" sz="2000" b="1" i="1" dirty="0">
                <a:ea typeface="+mn-lt"/>
                <a:cs typeface="+mn-lt"/>
              </a:rPr>
            </a:br>
            <a:r>
              <a:rPr lang="en-US" sz="2000" b="1" i="1" dirty="0">
                <a:ea typeface="+mn-lt"/>
                <a:cs typeface="+mn-lt"/>
              </a:rPr>
              <a:t>Kaj </a:t>
            </a:r>
            <a:r>
              <a:rPr lang="en-US" sz="2000" b="1" i="1" dirty="0" err="1">
                <a:ea typeface="+mn-lt"/>
                <a:cs typeface="+mn-lt"/>
              </a:rPr>
              <a:t>ciganko</a:t>
            </a:r>
            <a:r>
              <a:rPr lang="en-US" sz="2000" b="1" i="1" dirty="0">
                <a:ea typeface="+mn-lt"/>
                <a:cs typeface="+mn-lt"/>
              </a:rPr>
              <a:t> </a:t>
            </a:r>
            <a:r>
              <a:rPr lang="en-US" sz="2000" b="1" i="1" dirty="0" err="1">
                <a:ea typeface="+mn-lt"/>
                <a:cs typeface="+mn-lt"/>
              </a:rPr>
              <a:t>neče</a:t>
            </a:r>
            <a:r>
              <a:rPr lang="en-US" sz="2000" b="1" i="1" dirty="0">
                <a:ea typeface="+mn-lt"/>
                <a:cs typeface="+mn-lt"/>
              </a:rPr>
              <a:t>.</a:t>
            </a:r>
            <a:br>
              <a:rPr lang="en-US" sz="2000" b="1" i="1" dirty="0">
                <a:ea typeface="+mn-lt"/>
                <a:cs typeface="+mn-lt"/>
              </a:rPr>
            </a:br>
            <a:r>
              <a:rPr lang="en-US" sz="2000" b="1" i="1" dirty="0">
                <a:ea typeface="+mn-lt"/>
                <a:cs typeface="+mn-lt"/>
              </a:rPr>
              <a:t>– Hodi </a:t>
            </a:r>
            <a:r>
              <a:rPr lang="en-US" sz="2000" b="1" i="1" dirty="0" err="1">
                <a:ea typeface="+mn-lt"/>
                <a:cs typeface="+mn-lt"/>
              </a:rPr>
              <a:t>Ivek</a:t>
            </a:r>
            <a:r>
              <a:rPr lang="en-US" sz="2000" b="1" i="1" dirty="0">
                <a:ea typeface="+mn-lt"/>
                <a:cs typeface="+mn-lt"/>
              </a:rPr>
              <a:t>, </a:t>
            </a:r>
            <a:r>
              <a:rPr lang="en-US" sz="2000" b="1" i="1" dirty="0" err="1">
                <a:ea typeface="+mn-lt"/>
                <a:cs typeface="+mn-lt"/>
              </a:rPr>
              <a:t>dimo</a:t>
            </a:r>
            <a:r>
              <a:rPr lang="en-US" sz="2000" b="1" i="1" dirty="0">
                <a:ea typeface="+mn-lt"/>
                <a:cs typeface="+mn-lt"/>
              </a:rPr>
              <a:t>!</a:t>
            </a:r>
            <a:br>
              <a:rPr lang="en-US" sz="2000" b="1" i="1" dirty="0">
                <a:ea typeface="+mn-lt"/>
                <a:cs typeface="+mn-lt"/>
              </a:rPr>
            </a:br>
            <a:r>
              <a:rPr lang="en-US" sz="2000" b="1" i="1" dirty="0" err="1">
                <a:ea typeface="+mn-lt"/>
                <a:cs typeface="+mn-lt"/>
              </a:rPr>
              <a:t>Bomo</a:t>
            </a:r>
            <a:r>
              <a:rPr lang="en-US" sz="2000" b="1" i="1" dirty="0">
                <a:ea typeface="+mn-lt"/>
                <a:cs typeface="+mn-lt"/>
              </a:rPr>
              <a:t> </a:t>
            </a:r>
            <a:r>
              <a:rPr lang="en-US" sz="2000" b="1" i="1" dirty="0" err="1">
                <a:ea typeface="+mn-lt"/>
                <a:cs typeface="+mn-lt"/>
              </a:rPr>
              <a:t>te</a:t>
            </a:r>
            <a:r>
              <a:rPr lang="en-US" sz="2000" b="1" i="1" dirty="0">
                <a:ea typeface="+mn-lt"/>
                <a:cs typeface="+mn-lt"/>
              </a:rPr>
              <a:t> </a:t>
            </a:r>
            <a:r>
              <a:rPr lang="en-US" sz="2000" b="1" i="1" dirty="0" err="1">
                <a:ea typeface="+mn-lt"/>
                <a:cs typeface="+mn-lt"/>
              </a:rPr>
              <a:t>ženili</a:t>
            </a:r>
            <a:r>
              <a:rPr lang="en-US" sz="2000" b="1" i="1" dirty="0">
                <a:ea typeface="+mn-lt"/>
                <a:cs typeface="+mn-lt"/>
              </a:rPr>
              <a:t>.</a:t>
            </a:r>
            <a:br>
              <a:rPr lang="en-US" sz="2000" b="1" i="1" dirty="0">
                <a:ea typeface="+mn-lt"/>
                <a:cs typeface="+mn-lt"/>
              </a:rPr>
            </a:br>
            <a:r>
              <a:rPr lang="en-US" sz="2000" b="1" i="1" dirty="0">
                <a:ea typeface="+mn-lt"/>
                <a:cs typeface="+mn-lt"/>
              </a:rPr>
              <a:t>Majka </a:t>
            </a:r>
            <a:r>
              <a:rPr lang="en-US" sz="2000" b="1" i="1" dirty="0" err="1">
                <a:ea typeface="+mn-lt"/>
                <a:cs typeface="+mn-lt"/>
              </a:rPr>
              <a:t>ti</a:t>
            </a:r>
            <a:r>
              <a:rPr lang="en-US" sz="2000" b="1" i="1" dirty="0">
                <a:ea typeface="+mn-lt"/>
                <a:cs typeface="+mn-lt"/>
              </a:rPr>
              <a:t> </a:t>
            </a:r>
            <a:r>
              <a:rPr lang="en-US" sz="2000" b="1" i="1" dirty="0" err="1">
                <a:ea typeface="+mn-lt"/>
                <a:cs typeface="+mn-lt"/>
              </a:rPr>
              <a:t>zebrala</a:t>
            </a:r>
            <a:br>
              <a:rPr lang="en-US" sz="2000" b="1" i="1" dirty="0">
                <a:ea typeface="+mn-lt"/>
                <a:cs typeface="+mn-lt"/>
              </a:rPr>
            </a:br>
            <a:r>
              <a:rPr lang="en-US" sz="2000" b="1" i="1" dirty="0" err="1">
                <a:ea typeface="+mn-lt"/>
                <a:cs typeface="+mn-lt"/>
              </a:rPr>
              <a:t>medjimursko</a:t>
            </a:r>
            <a:r>
              <a:rPr lang="en-US" sz="2000" b="1" i="1" dirty="0">
                <a:ea typeface="+mn-lt"/>
                <a:cs typeface="+mn-lt"/>
              </a:rPr>
              <a:t> </a:t>
            </a:r>
            <a:r>
              <a:rPr lang="en-US" sz="2000" b="1" i="1" dirty="0" err="1">
                <a:ea typeface="+mn-lt"/>
                <a:cs typeface="+mn-lt"/>
              </a:rPr>
              <a:t>deklo</a:t>
            </a:r>
            <a:r>
              <a:rPr lang="en-US" sz="2000" b="1" i="1" dirty="0">
                <a:ea typeface="+mn-lt"/>
                <a:cs typeface="+mn-lt"/>
              </a:rPr>
              <a:t>.</a:t>
            </a:r>
            <a:br>
              <a:rPr lang="en-US" sz="2000" b="1" i="1" dirty="0">
                <a:ea typeface="+mn-lt"/>
                <a:cs typeface="+mn-lt"/>
              </a:rPr>
            </a:br>
            <a:r>
              <a:rPr lang="en-US" sz="2000" b="1" i="1" dirty="0" err="1">
                <a:ea typeface="+mn-lt"/>
                <a:cs typeface="+mn-lt"/>
              </a:rPr>
              <a:t>Ivek</a:t>
            </a:r>
            <a:r>
              <a:rPr lang="en-US" sz="2000" b="1" i="1" dirty="0">
                <a:ea typeface="+mn-lt"/>
                <a:cs typeface="+mn-lt"/>
              </a:rPr>
              <a:t> se </a:t>
            </a:r>
            <a:r>
              <a:rPr lang="en-US" sz="2000" b="1" i="1" dirty="0" err="1">
                <a:ea typeface="+mn-lt"/>
                <a:cs typeface="+mn-lt"/>
              </a:rPr>
              <a:t>nasmeje</a:t>
            </a:r>
            <a:r>
              <a:rPr lang="en-US" sz="2000" b="1" i="1" dirty="0">
                <a:ea typeface="+mn-lt"/>
                <a:cs typeface="+mn-lt"/>
              </a:rPr>
              <a:t>.</a:t>
            </a:r>
            <a:br>
              <a:rPr lang="en-US" sz="2000" b="1" i="1" dirty="0">
                <a:ea typeface="+mn-lt"/>
                <a:cs typeface="+mn-lt"/>
              </a:rPr>
            </a:br>
            <a:r>
              <a:rPr lang="en-US" sz="2000" b="1" i="1" dirty="0" err="1">
                <a:ea typeface="+mn-lt"/>
                <a:cs typeface="+mn-lt"/>
              </a:rPr>
              <a:t>Medjimursko</a:t>
            </a:r>
            <a:r>
              <a:rPr lang="en-US" sz="2000" b="1" i="1" dirty="0">
                <a:ea typeface="+mn-lt"/>
                <a:cs typeface="+mn-lt"/>
              </a:rPr>
              <a:t> – </a:t>
            </a:r>
            <a:r>
              <a:rPr lang="en-US" sz="2000" b="1" i="1" dirty="0" err="1">
                <a:ea typeface="+mn-lt"/>
                <a:cs typeface="+mn-lt"/>
              </a:rPr>
              <a:t>oče</a:t>
            </a:r>
            <a:r>
              <a:rPr lang="en-US" sz="2000" b="1" i="1" dirty="0">
                <a:ea typeface="+mn-lt"/>
                <a:cs typeface="+mn-lt"/>
              </a:rPr>
              <a:t>.</a:t>
            </a:r>
            <a:endParaRPr lang="en-US" sz="2000" b="1" dirty="0"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buNone/>
            </a:pPr>
            <a:br>
              <a:rPr lang="en-US" sz="2000" b="1" i="1" dirty="0">
                <a:ea typeface="+mn-lt"/>
                <a:cs typeface="+mn-lt"/>
              </a:rPr>
            </a:br>
            <a:r>
              <a:rPr lang="en-US" sz="2000" b="1" i="1" dirty="0">
                <a:ea typeface="+mn-lt"/>
                <a:cs typeface="+mn-lt"/>
              </a:rPr>
              <a:t>(</a:t>
            </a:r>
            <a:r>
              <a:rPr lang="en-US" sz="2000" b="1" i="1" dirty="0" err="1">
                <a:ea typeface="+mn-lt"/>
                <a:cs typeface="+mn-lt"/>
              </a:rPr>
              <a:t>Međimurska</a:t>
            </a:r>
            <a:r>
              <a:rPr lang="en-US" sz="2000" b="1" i="1" dirty="0">
                <a:ea typeface="+mn-lt"/>
                <a:cs typeface="+mn-lt"/>
              </a:rPr>
              <a:t> </a:t>
            </a:r>
            <a:r>
              <a:rPr lang="en-US" sz="2000" b="1" i="1" dirty="0" err="1">
                <a:ea typeface="+mn-lt"/>
                <a:cs typeface="+mn-lt"/>
              </a:rPr>
              <a:t>narodna</a:t>
            </a:r>
            <a:r>
              <a:rPr lang="en-US" sz="2000" b="1" i="1" dirty="0">
                <a:ea typeface="+mn-lt"/>
                <a:cs typeface="+mn-lt"/>
              </a:rPr>
              <a:t> </a:t>
            </a:r>
            <a:r>
              <a:rPr lang="en-US" sz="2000" b="1" i="1" dirty="0" err="1">
                <a:ea typeface="+mn-lt"/>
                <a:cs typeface="+mn-lt"/>
              </a:rPr>
              <a:t>pjesma</a:t>
            </a:r>
            <a:r>
              <a:rPr lang="en-US" sz="2000" b="1" i="1" dirty="0">
                <a:ea typeface="+mn-lt"/>
                <a:cs typeface="+mn-lt"/>
              </a:rPr>
              <a:t>)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1241057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94A77F"/>
          </a:solidFill>
          <a:ln w="38100" cap="rnd">
            <a:solidFill>
              <a:srgbClr val="94A77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2FD8C-E3DD-4D1C-B64D-7E5A4F038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100"/>
              <a:t>HRVATSKO ŠTOKAVSKO NARJEČJE-NASTANAK I TIJEK RAZVOJA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6624B-95DA-432D-A542-2C3C6829F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 b="1">
                <a:ea typeface="+mn-lt"/>
                <a:cs typeface="+mn-lt"/>
              </a:rPr>
              <a:t>Naposljetku, pod utjecajem hrvatskog kajkavskog narječja i osobito hrvatskog čakavskog narječja na Hrvate u unutrašnjosti do tada relativno pošteđene jačega izvanjskog utjecaja na staroslavenski jezik dolazi do postupne diferencijacije Dinarskih Hrvata pri čemu nastaje Zapadno</a:t>
            </a:r>
            <a:r>
              <a:rPr lang="en-US" sz="1800" b="1" dirty="0">
                <a:ea typeface="+mn-lt"/>
                <a:cs typeface="+mn-lt"/>
                <a:hlinkClick r:id="rId2"/>
              </a:rPr>
              <a:t>štokavsko narječje</a:t>
            </a:r>
            <a:r>
              <a:rPr lang="en-US" sz="1800" b="1">
                <a:ea typeface="+mn-lt"/>
                <a:cs typeface="+mn-lt"/>
              </a:rPr>
              <a:t> hrvatskoga jezika</a:t>
            </a:r>
          </a:p>
          <a:p>
            <a:pPr>
              <a:lnSpc>
                <a:spcPct val="100000"/>
              </a:lnSpc>
            </a:pPr>
            <a:r>
              <a:rPr lang="en-US" sz="1800" b="1">
                <a:ea typeface="+mn-lt"/>
                <a:cs typeface="+mn-lt"/>
              </a:rPr>
              <a:t>Jedno od najgorih razdoblja za hrvatski narod je period kada dolazi i do međusobnog udaljavanja hrvatskih narječja, to je doba turskog imperijalnog širenja i okupacije većega dijela srednjovijekovnih Hrvatskih zemalja pri čemu se je čitav hrvatski zapadnoštokavski prostor našao na zaposjednutome području</a:t>
            </a:r>
          </a:p>
          <a:p>
            <a:pPr>
              <a:lnSpc>
                <a:spcPct val="100000"/>
              </a:lnSpc>
            </a:pPr>
            <a:r>
              <a:rPr lang="en-US" sz="1800" b="1">
                <a:ea typeface="+mn-lt"/>
                <a:cs typeface="+mn-lt"/>
              </a:rPr>
              <a:t>Turci su na etnički očišćene rubne dijelove hrvatskog kajkavskog i čakavskog narječja te unutar hrvatskog zapadnoštokavskog prostora naseljavali nehrvatsko pučanstvo istočnoštokavskog narječja koje im je pomagalo pri okupaciji sudjelujući u takozvanim "martološkim" postrojbama i kasnije zadržavanju vlasti nad zaposjednutim hrvatskim zemljama</a:t>
            </a:r>
          </a:p>
          <a:p>
            <a:pPr>
              <a:lnSpc>
                <a:spcPct val="100000"/>
              </a:lnSpc>
            </a:pPr>
            <a:r>
              <a:rPr lang="en-US" sz="1800" b="1">
                <a:ea typeface="+mn-lt"/>
                <a:cs typeface="+mn-lt"/>
              </a:rPr>
              <a:t> Pod višestoljetnom vlašću Turaka te međusobnim suživotom i utjecajem između hrvatskog zapadnoštokavskog narječja i nehrvatskog istočnoštokavskog narječja dolazi do postupnog ujednačavanja ova dva narječja u jedan veliki kompleksan dijasustav ili dijasistem, prilikom čega se hrvatsko zapadnoštokavsko narječje djelomice udaljava od srodnog čakavskog i kajkavskog narječja a istočnoštokavsko od srodnog torlačkog narječja te nastaje </a:t>
            </a:r>
            <a:r>
              <a:rPr lang="en-US" sz="1800" b="1" dirty="0">
                <a:ea typeface="+mn-lt"/>
                <a:cs typeface="+mn-lt"/>
                <a:hlinkClick r:id="rId2"/>
              </a:rPr>
              <a:t>Štokavsko narječje</a:t>
            </a:r>
            <a:r>
              <a:rPr lang="en-US" sz="1800" b="1">
                <a:ea typeface="+mn-lt"/>
                <a:cs typeface="+mn-lt"/>
              </a:rPr>
              <a:t> hrvatskoga jezika</a:t>
            </a:r>
          </a:p>
          <a:p>
            <a:pPr>
              <a:lnSpc>
                <a:spcPct val="100000"/>
              </a:lnSpc>
            </a:pPr>
            <a:r>
              <a:rPr lang="en-US" sz="1800" b="1">
                <a:ea typeface="+mn-lt"/>
                <a:cs typeface="+mn-lt"/>
              </a:rPr>
              <a:t> I danas se unutar kompleksnoga štokavskoga narječnog dijasustava bez poteškoća prepoznaju hrvatski dijalekti i govori koji sadrže mnogobrojna isključivo Hrvatska i zapadnoštokavska svojstva koja imaju još samo čakavsko i kajkavsko narječje ali ne i drugi istočnoštokavski dijalekti.</a:t>
            </a:r>
            <a:endParaRPr lang="en-US" sz="1800" b="1"/>
          </a:p>
          <a:p>
            <a:pPr marL="0" indent="0">
              <a:lnSpc>
                <a:spcPct val="100000"/>
              </a:lnSpc>
              <a:buNone/>
            </a:pPr>
            <a:endParaRPr lang="en-US" sz="1800" b="1" dirty="0"/>
          </a:p>
          <a:p>
            <a:pPr>
              <a:lnSpc>
                <a:spcPct val="100000"/>
              </a:lnSpc>
            </a:pPr>
            <a:endParaRPr lang="en-US" sz="1800" b="1"/>
          </a:p>
        </p:txBody>
      </p:sp>
    </p:spTree>
    <p:extLst>
      <p:ext uri="{BB962C8B-B14F-4D97-AF65-F5344CB8AC3E}">
        <p14:creationId xmlns:p14="http://schemas.microsoft.com/office/powerpoint/2010/main" val="1213206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C9E79-1709-4770-AE47-B07EC8B26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2597"/>
            <a:ext cx="10515600" cy="1325563"/>
          </a:xfrm>
        </p:spPr>
        <p:txBody>
          <a:bodyPr/>
          <a:lstStyle/>
          <a:p>
            <a:r>
              <a:rPr lang="en-US"/>
              <a:t>VRSTE ŠTOKAVSKOG DIJALEKTA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630AE-58C8-43F1-ADF8-1602341F2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252"/>
            <a:ext cx="10515600" cy="4970827"/>
          </a:xfrm>
        </p:spPr>
        <p:txBody>
          <a:bodyPr vert="horz" lIns="91440" tIns="45720" rIns="91440" bIns="45720" rtlCol="0" anchor="t">
            <a:normAutofit fontScale="47500" lnSpcReduction="20000"/>
          </a:bodyPr>
          <a:lstStyle/>
          <a:p>
            <a:r>
              <a:rPr lang="en-US" b="1" dirty="0">
                <a:ea typeface="+mn-lt"/>
                <a:cs typeface="+mn-lt"/>
                <a:hlinkClick r:id="rId2"/>
              </a:rPr>
              <a:t>Zapadnoštokavski dijalekti</a:t>
            </a:r>
            <a:r>
              <a:rPr lang="en-US" b="1">
                <a:ea typeface="+mn-lt"/>
                <a:cs typeface="+mn-lt"/>
              </a:rPr>
              <a:t>:</a:t>
            </a:r>
            <a:endParaRPr lang="en-US" b="1"/>
          </a:p>
          <a:p>
            <a:r>
              <a:rPr lang="en-US" b="1" dirty="0">
                <a:ea typeface="+mn-lt"/>
                <a:cs typeface="+mn-lt"/>
                <a:hlinkClick r:id="rId3"/>
              </a:rPr>
              <a:t>Sjeverni (slavonski)</a:t>
            </a:r>
            <a:endParaRPr lang="en-US" b="1"/>
          </a:p>
          <a:p>
            <a:pPr lvl="1"/>
            <a:r>
              <a:rPr lang="en-US" b="1" dirty="0">
                <a:ea typeface="+mn-lt"/>
                <a:cs typeface="+mn-lt"/>
                <a:hlinkClick r:id="rId4"/>
              </a:rPr>
              <a:t>Gradišćanskohrvatski šćakavski ikavski</a:t>
            </a:r>
            <a:endParaRPr lang="en-US" b="1"/>
          </a:p>
          <a:p>
            <a:pPr lvl="1"/>
            <a:r>
              <a:rPr lang="en-US" b="1" dirty="0">
                <a:ea typeface="+mn-lt"/>
                <a:cs typeface="+mn-lt"/>
                <a:hlinkClick r:id="rId5"/>
              </a:rPr>
              <a:t>Podunavskošokački šćakavski ikavski</a:t>
            </a:r>
            <a:endParaRPr lang="en-US" b="1"/>
          </a:p>
          <a:p>
            <a:r>
              <a:rPr lang="en-US" b="1" dirty="0">
                <a:ea typeface="+mn-lt"/>
                <a:cs typeface="+mn-lt"/>
                <a:hlinkClick r:id="rId6"/>
              </a:rPr>
              <a:t>Zapadni (novoštokavski ikavski)</a:t>
            </a:r>
            <a:endParaRPr lang="en-US" b="1"/>
          </a:p>
          <a:p>
            <a:pPr lvl="1"/>
            <a:r>
              <a:rPr lang="en-US" b="1" dirty="0">
                <a:ea typeface="+mn-lt"/>
                <a:cs typeface="+mn-lt"/>
                <a:hlinkClick r:id="rId7"/>
              </a:rPr>
              <a:t>Moliškohrvatski štakavski ikavski</a:t>
            </a:r>
            <a:endParaRPr lang="en-US" b="1"/>
          </a:p>
          <a:p>
            <a:pPr lvl="1"/>
            <a:r>
              <a:rPr lang="en-US" b="1" dirty="0">
                <a:ea typeface="+mn-lt"/>
                <a:cs typeface="+mn-lt"/>
                <a:hlinkClick r:id="rId8"/>
              </a:rPr>
              <a:t>Bačkobunjevački štakavski ikavski</a:t>
            </a:r>
            <a:endParaRPr lang="en-US" b="1"/>
          </a:p>
          <a:p>
            <a:r>
              <a:rPr lang="en-US" b="1" dirty="0">
                <a:ea typeface="+mn-lt"/>
                <a:cs typeface="+mn-lt"/>
                <a:hlinkClick r:id="rId9"/>
              </a:rPr>
              <a:t>Istočni (istočnobosanski)</a:t>
            </a:r>
            <a:endParaRPr lang="en-US" b="1"/>
          </a:p>
          <a:p>
            <a:pPr lvl="1"/>
            <a:r>
              <a:rPr lang="en-US" b="1" dirty="0">
                <a:ea typeface="+mn-lt"/>
                <a:cs typeface="+mn-lt"/>
                <a:hlinkClick r:id="rId10"/>
              </a:rPr>
              <a:t>Pečuški šćakavski jekavski</a:t>
            </a:r>
            <a:endParaRPr lang="en-US" b="1"/>
          </a:p>
          <a:p>
            <a:pPr lvl="2"/>
            <a:r>
              <a:rPr lang="en-US" b="1" dirty="0">
                <a:ea typeface="+mn-lt"/>
                <a:cs typeface="+mn-lt"/>
                <a:hlinkClick r:id="rId11"/>
              </a:rPr>
              <a:t>Mohačko šokačko narječje</a:t>
            </a:r>
            <a:endParaRPr lang="en-US" b="1"/>
          </a:p>
          <a:p>
            <a:r>
              <a:rPr lang="en-US" b="1" dirty="0">
                <a:ea typeface="+mn-lt"/>
                <a:cs typeface="+mn-lt"/>
                <a:hlinkClick r:id="rId12"/>
              </a:rPr>
              <a:t>Južni (novoštokavski jekavski)</a:t>
            </a:r>
            <a:endParaRPr lang="en-US" b="1"/>
          </a:p>
          <a:p>
            <a:pPr lvl="1"/>
            <a:r>
              <a:rPr lang="en-US" b="1" dirty="0">
                <a:ea typeface="+mn-lt"/>
                <a:cs typeface="+mn-lt"/>
                <a:hlinkClick r:id="rId13"/>
              </a:rPr>
              <a:t>Dubrovački</a:t>
            </a:r>
            <a:endParaRPr lang="en-US" b="1"/>
          </a:p>
          <a:p>
            <a:pPr lvl="1"/>
            <a:r>
              <a:rPr lang="en-US" b="1" dirty="0">
                <a:ea typeface="+mn-lt"/>
                <a:cs typeface="+mn-lt"/>
                <a:hlinkClick r:id="rId14"/>
              </a:rPr>
              <a:t>Žumberački</a:t>
            </a:r>
            <a:endParaRPr lang="en-US" b="1">
              <a:ea typeface="+mn-lt"/>
              <a:cs typeface="+mn-lt"/>
            </a:endParaRPr>
          </a:p>
          <a:p>
            <a:pPr lvl="1"/>
            <a:r>
              <a:rPr lang="en-US" b="1">
                <a:ea typeface="+mn-lt"/>
                <a:cs typeface="+mn-lt"/>
              </a:rPr>
              <a:t>Prijelazni dijalekti:</a:t>
            </a:r>
            <a:endParaRPr lang="en-US" b="1"/>
          </a:p>
          <a:p>
            <a:r>
              <a:rPr lang="en-US" b="1" dirty="0">
                <a:ea typeface="+mn-lt"/>
                <a:cs typeface="+mn-lt"/>
                <a:hlinkClick r:id="rId15"/>
              </a:rPr>
              <a:t>Iločki</a:t>
            </a:r>
            <a:endParaRPr lang="en-US" b="1"/>
          </a:p>
          <a:p>
            <a:r>
              <a:rPr lang="en-US" b="1" dirty="0">
                <a:ea typeface="+mn-lt"/>
                <a:cs typeface="+mn-lt"/>
                <a:hlinkClick r:id="rId16"/>
              </a:rPr>
              <a:t>Bokeljsko-perojski</a:t>
            </a:r>
            <a:endParaRPr lang="en-US" b="1"/>
          </a:p>
          <a:p>
            <a:r>
              <a:rPr lang="en-US" b="1" dirty="0">
                <a:ea typeface="+mn-lt"/>
                <a:cs typeface="+mn-lt"/>
                <a:hlinkClick r:id="rId17"/>
              </a:rPr>
              <a:t>Rekaški</a:t>
            </a:r>
            <a:endParaRPr lang="en-US" b="1"/>
          </a:p>
          <a:p>
            <a:r>
              <a:rPr lang="en-US" b="1" dirty="0">
                <a:ea typeface="+mn-lt"/>
                <a:cs typeface="+mn-lt"/>
                <a:hlinkClick r:id="rId18"/>
              </a:rPr>
              <a:t>Karaševski</a:t>
            </a:r>
            <a:endParaRPr lang="en-US" b="1"/>
          </a:p>
          <a:p>
            <a:r>
              <a:rPr lang="en-US" b="1" dirty="0">
                <a:ea typeface="+mn-lt"/>
                <a:cs typeface="+mn-lt"/>
                <a:hlinkClick r:id="rId19"/>
              </a:rPr>
              <a:t>Janjevačko-lepenički</a:t>
            </a:r>
            <a:endParaRPr lang="en-US" b="1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232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6F3C6-65C1-42FC-BB1F-AB73AB53B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ŠTOKAVSKO NARJEČJE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DCF56-38D4-4D28-A25E-E6DF01C67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>
                <a:ea typeface="+mn-lt"/>
                <a:cs typeface="+mn-lt"/>
              </a:rPr>
              <a:t>Naziv potječe od odnosno-upitne zamjenice što. Nastala je od arhaične zamjenice čь (ь je oznaka za poluglas) povezivanjem s to, čьto. Kasnije je polugas iščezao ostavivši čto, koje je zbog pojednostavnjivanja prešlo u što (a javljaju se i druge kombinacije šta, št'a, śta, što, št'o, śto...)</a:t>
            </a:r>
            <a:endParaRPr lang="en-US" b="1"/>
          </a:p>
          <a:p>
            <a:r>
              <a:rPr lang="en-US" b="1">
                <a:ea typeface="+mn-lt"/>
                <a:cs typeface="+mn-lt"/>
              </a:rPr>
              <a:t>Zanimljivost je da se slična, štokavska promjena, dogodila i u ruskom jeziku, no dok oni izgovaraju što, u pismu im je ostao arhaizam čto</a:t>
            </a:r>
            <a:endParaRPr lang="en-US" b="1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6971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514AE-3662-4D5C-B910-39F9AF679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PODJELA ŠTOKAVSKOG NARJEČJA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7FC9A-84E5-4A0B-A7D3-A3D972CB4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408" y="1915007"/>
            <a:ext cx="11349486" cy="425196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>
                <a:ea typeface="+mn-lt"/>
                <a:cs typeface="+mn-lt"/>
              </a:rPr>
              <a:t>Štokavsko se narječje klasificira prema dvama načelima: radi li se o </a:t>
            </a:r>
            <a:r>
              <a:rPr lang="en-US" b="1" i="1">
                <a:ea typeface="+mn-lt"/>
                <a:cs typeface="+mn-lt"/>
              </a:rPr>
              <a:t>novoštokavskom</a:t>
            </a:r>
            <a:r>
              <a:rPr lang="en-US" b="1">
                <a:ea typeface="+mn-lt"/>
                <a:cs typeface="+mn-lt"/>
              </a:rPr>
              <a:t> ili </a:t>
            </a:r>
            <a:r>
              <a:rPr lang="en-US" b="1" i="1">
                <a:ea typeface="+mn-lt"/>
                <a:cs typeface="+mn-lt"/>
              </a:rPr>
              <a:t>nenovoštokavskom</a:t>
            </a:r>
            <a:r>
              <a:rPr lang="en-US" b="1">
                <a:ea typeface="+mn-lt"/>
                <a:cs typeface="+mn-lt"/>
              </a:rPr>
              <a:t> (katkad nazvanom staroštokavskom) dijalektu, te o refleksu praslavenskoga </a:t>
            </a:r>
            <a:r>
              <a:rPr lang="en-US" b="1" dirty="0">
                <a:ea typeface="+mn-lt"/>
                <a:cs typeface="+mn-lt"/>
                <a:hlinkClick r:id="rId2"/>
              </a:rPr>
              <a:t>fonema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dirty="0">
                <a:ea typeface="+mn-lt"/>
                <a:cs typeface="+mn-lt"/>
                <a:hlinkClick r:id="rId3"/>
              </a:rPr>
              <a:t>jat</a:t>
            </a:r>
            <a:r>
              <a:rPr lang="en-US" b="1">
                <a:ea typeface="+mn-lt"/>
                <a:cs typeface="+mn-lt"/>
              </a:rPr>
              <a:t>, što se često u latinici bilježi kao ě</a:t>
            </a:r>
          </a:p>
          <a:p>
            <a:endParaRPr lang="en-US" b="1" dirty="0"/>
          </a:p>
          <a:p>
            <a:r>
              <a:rPr lang="en-US" b="1"/>
              <a:t>NENOVOŠTOKAVSKI: sjeverni ili slavonski,istočni ili istočnobosanski,prizrensko-timočki dijalekt,kosovsko-resavski,zetsko-sandžački</a:t>
            </a:r>
            <a:endParaRPr lang="en-US"/>
          </a:p>
          <a:p>
            <a:endParaRPr lang="en-US" b="1" dirty="0"/>
          </a:p>
          <a:p>
            <a:r>
              <a:rPr lang="en-US" b="1"/>
              <a:t>NOVOŠTOKAVSKI: zapadni ili novoštokavski ikavski,južni ili novoštokavski jekavski,vojvođanski ili novoštokavski ekavski</a:t>
            </a:r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34666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DDB85-C1F8-40CC-B018-4C685D06F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PRIMJER PJSME NA ŠTOKAVSKOM  NARJEČJU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AAC35056-ECE9-477A-B75E-A96D3CC75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1234"/>
            <a:ext cx="10515600" cy="5085845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algn="ctr">
              <a:buNone/>
            </a:pPr>
            <a:r>
              <a:rPr lang="en-US" b="1" u="sng" dirty="0">
                <a:hlinkClick r:id="rId2"/>
              </a:rPr>
              <a:t>Dobriša Cesarić</a:t>
            </a:r>
            <a:endParaRPr lang="en-US" b="1"/>
          </a:p>
          <a:p>
            <a:pPr algn="ctr">
              <a:buNone/>
            </a:pPr>
            <a:r>
              <a:rPr lang="en-US" b="1"/>
              <a:t>Krik</a:t>
            </a:r>
          </a:p>
          <a:p>
            <a:pPr algn="ctr">
              <a:buNone/>
            </a:pPr>
            <a:r>
              <a:rPr lang="en-US" b="1">
                <a:ea typeface="+mn-lt"/>
                <a:cs typeface="+mn-lt"/>
              </a:rPr>
              <a:t>Čitavog dana bol mi buja,</a:t>
            </a:r>
            <a:br>
              <a:rPr lang="en-US" b="1" dirty="0">
                <a:ea typeface="+mn-lt"/>
                <a:cs typeface="+mn-lt"/>
              </a:rPr>
            </a:br>
            <a:r>
              <a:rPr lang="en-US" b="1">
                <a:ea typeface="+mn-lt"/>
                <a:cs typeface="+mn-lt"/>
              </a:rPr>
              <a:t>Zamjetljiv tek u glasu tihom,</a:t>
            </a:r>
            <a:br>
              <a:rPr lang="en-US" b="1" dirty="0">
                <a:ea typeface="+mn-lt"/>
                <a:cs typeface="+mn-lt"/>
              </a:rPr>
            </a:br>
            <a:r>
              <a:rPr lang="en-US" b="1">
                <a:ea typeface="+mn-lt"/>
                <a:cs typeface="+mn-lt"/>
              </a:rPr>
              <a:t>Al dođe noć, i razlije se –</a:t>
            </a:r>
            <a:br>
              <a:rPr lang="en-US" b="1" dirty="0">
                <a:ea typeface="+mn-lt"/>
                <a:cs typeface="+mn-lt"/>
              </a:rPr>
            </a:br>
            <a:r>
              <a:rPr lang="en-US" b="1">
                <a:ea typeface="+mn-lt"/>
                <a:cs typeface="+mn-lt"/>
              </a:rPr>
              <a:t>I najedanput kriknem stihom.</a:t>
            </a:r>
            <a:br>
              <a:rPr lang="en-US" b="1" dirty="0">
                <a:ea typeface="+mn-lt"/>
                <a:cs typeface="+mn-lt"/>
              </a:rPr>
            </a:br>
            <a:br>
              <a:rPr lang="en-US" b="1" dirty="0">
                <a:ea typeface="+mn-lt"/>
                <a:cs typeface="+mn-lt"/>
              </a:rPr>
            </a:br>
            <a:r>
              <a:rPr lang="en-US" b="1">
                <a:ea typeface="+mn-lt"/>
                <a:cs typeface="+mn-lt"/>
              </a:rPr>
              <a:t>Zavrisnuvši svoj vrisak u svijet</a:t>
            </a:r>
            <a:br>
              <a:rPr lang="en-US" b="1" dirty="0">
                <a:ea typeface="+mn-lt"/>
                <a:cs typeface="+mn-lt"/>
              </a:rPr>
            </a:br>
            <a:r>
              <a:rPr lang="en-US" b="1">
                <a:ea typeface="+mn-lt"/>
                <a:cs typeface="+mn-lt"/>
              </a:rPr>
              <a:t>Da uokolo traži jeku,</a:t>
            </a:r>
            <a:br>
              <a:rPr lang="en-US" b="1" dirty="0">
                <a:ea typeface="+mn-lt"/>
                <a:cs typeface="+mn-lt"/>
              </a:rPr>
            </a:br>
            <a:r>
              <a:rPr lang="en-US" b="1">
                <a:ea typeface="+mn-lt"/>
                <a:cs typeface="+mn-lt"/>
              </a:rPr>
              <a:t>Razdijelio sam svoje srce</a:t>
            </a:r>
            <a:br>
              <a:rPr lang="en-US" b="1" dirty="0">
                <a:ea typeface="+mn-lt"/>
                <a:cs typeface="+mn-lt"/>
              </a:rPr>
            </a:br>
            <a:r>
              <a:rPr lang="en-US" b="1">
                <a:ea typeface="+mn-lt"/>
                <a:cs typeface="+mn-lt"/>
              </a:rPr>
              <a:t>Med braću neznanu, daleku.</a:t>
            </a:r>
            <a:br>
              <a:rPr lang="en-US" b="1" dirty="0">
                <a:ea typeface="+mn-lt"/>
                <a:cs typeface="+mn-lt"/>
              </a:rPr>
            </a:br>
            <a:br>
              <a:rPr lang="en-US" b="1" dirty="0">
                <a:ea typeface="+mn-lt"/>
                <a:cs typeface="+mn-lt"/>
              </a:rPr>
            </a:br>
            <a:r>
              <a:rPr lang="en-US" b="1">
                <a:ea typeface="+mn-lt"/>
                <a:cs typeface="+mn-lt"/>
              </a:rPr>
              <a:t>I krik moj luta, luta, luta,</a:t>
            </a:r>
            <a:br>
              <a:rPr lang="en-US" b="1" dirty="0">
                <a:ea typeface="+mn-lt"/>
                <a:cs typeface="+mn-lt"/>
              </a:rPr>
            </a:br>
            <a:r>
              <a:rPr lang="en-US" b="1">
                <a:ea typeface="+mn-lt"/>
                <a:cs typeface="+mn-lt"/>
              </a:rPr>
              <a:t>A kada srodno srce prene,</a:t>
            </a:r>
            <a:br>
              <a:rPr lang="en-US" b="1" dirty="0">
                <a:ea typeface="+mn-lt"/>
                <a:cs typeface="+mn-lt"/>
              </a:rPr>
            </a:br>
            <a:r>
              <a:rPr lang="en-US" b="1">
                <a:ea typeface="+mn-lt"/>
                <a:cs typeface="+mn-lt"/>
              </a:rPr>
              <a:t>Da l' ono sluti da je pušten</a:t>
            </a:r>
            <a:br>
              <a:rPr lang="en-US" b="1" dirty="0">
                <a:ea typeface="+mn-lt"/>
                <a:cs typeface="+mn-lt"/>
              </a:rPr>
            </a:br>
            <a:r>
              <a:rPr lang="en-US" b="1">
                <a:ea typeface="+mn-lt"/>
                <a:cs typeface="+mn-lt"/>
              </a:rPr>
              <a:t>Iz noći mučne, probdivene?</a:t>
            </a:r>
            <a:endParaRPr lang="en-US" b="1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897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18E50-9206-458F-859F-B51CA14BF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2597"/>
            <a:ext cx="10515600" cy="1325563"/>
          </a:xfrm>
        </p:spPr>
        <p:txBody>
          <a:bodyPr/>
          <a:lstStyle/>
          <a:p>
            <a:r>
              <a:rPr lang="en-US" dirty="0"/>
              <a:t>IZVORI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6E7CE-C724-4678-B9D3-E645BBA79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0025"/>
            <a:ext cx="11263222" cy="4539507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indent="0">
              <a:buNone/>
            </a:pPr>
            <a:r>
              <a:rPr lang="en-US" sz="5000" b="1" dirty="0"/>
              <a:t>    </a:t>
            </a:r>
            <a:r>
              <a:rPr lang="en-US" sz="5000" b="1" dirty="0" err="1"/>
              <a:t>Izvori</a:t>
            </a:r>
            <a:r>
              <a:rPr lang="en-US" sz="5000" b="1" dirty="0"/>
              <a:t>: </a:t>
            </a:r>
            <a:r>
              <a:rPr lang="en-US" sz="5000" b="1" dirty="0">
                <a:ea typeface="+mn-lt"/>
                <a:cs typeface="+mn-lt"/>
                <a:hlinkClick r:id="rId2"/>
              </a:rPr>
              <a:t>https://hr.wikipedia.org/wiki/Hrvatski_narodni_preporod</a:t>
            </a:r>
            <a:endParaRPr lang="en-US" sz="5000" b="1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5000" b="1" dirty="0"/>
              <a:t>           </a:t>
            </a:r>
            <a:r>
              <a:rPr lang="en-US" sz="5000" b="1" dirty="0">
                <a:ea typeface="+mn-lt"/>
                <a:cs typeface="+mn-lt"/>
                <a:hlinkClick r:id="rId3"/>
              </a:rPr>
              <a:t>https://hr.wikipedia.org/wiki/%C5%A0tokavsko_narje%C4%8Dje</a:t>
            </a:r>
            <a:endParaRPr lang="en-US" sz="5000" b="1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5000" b="1" dirty="0"/>
              <a:t>           </a:t>
            </a:r>
            <a:r>
              <a:rPr lang="en-US" sz="5000" b="1" dirty="0">
                <a:ea typeface="+mn-lt"/>
                <a:cs typeface="+mn-lt"/>
                <a:hlinkClick r:id="rId4"/>
              </a:rPr>
              <a:t>https://hr.wikipedia.org/wiki/Kajkavsko_narje%C4%8Dje</a:t>
            </a:r>
            <a:endParaRPr lang="en-US" sz="5000" b="1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5000" b="1" dirty="0"/>
              <a:t>           </a:t>
            </a:r>
            <a:r>
              <a:rPr lang="en-US" sz="5000" b="1" dirty="0">
                <a:ea typeface="+mn-lt"/>
                <a:cs typeface="+mn-lt"/>
                <a:hlinkClick r:id="rId5"/>
              </a:rPr>
              <a:t>https://hr.wikipedia.org/wiki/%C4%8Cakavsko_narje%C4%8Dje</a:t>
            </a:r>
            <a:endParaRPr lang="en-US" sz="5000" b="1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5000" b="1" dirty="0"/>
              <a:t>           </a:t>
            </a:r>
            <a:r>
              <a:rPr lang="en-US" sz="5000" b="1" dirty="0">
                <a:ea typeface="+mn-lt"/>
                <a:cs typeface="+mn-lt"/>
                <a:hlinkClick r:id="rId6"/>
              </a:rPr>
              <a:t>https://cuspajz.com/tekstovi-pjesama/pjesma/dobrisa-cesaric/krik.html</a:t>
            </a:r>
            <a:endParaRPr lang="en-US" sz="5000" b="1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5000" b="1" dirty="0"/>
              <a:t>           </a:t>
            </a:r>
            <a:r>
              <a:rPr lang="en-US" sz="5000" b="1" dirty="0">
                <a:ea typeface="+mn-lt"/>
                <a:cs typeface="+mn-lt"/>
                <a:hlinkClick r:id="rId7"/>
              </a:rPr>
              <a:t>http://www.croatianhistory.net/etf/meddim.html</a:t>
            </a:r>
            <a:endParaRPr lang="en-US" sz="5000" b="1" dirty="0"/>
          </a:p>
          <a:p>
            <a:pPr marL="0" indent="0">
              <a:buNone/>
            </a:pPr>
            <a:r>
              <a:rPr lang="en-US" sz="5000" b="1" dirty="0"/>
              <a:t>           </a:t>
            </a:r>
            <a:r>
              <a:rPr lang="en-US" sz="5000" b="1" dirty="0">
                <a:ea typeface="+mn-lt"/>
                <a:cs typeface="+mn-lt"/>
                <a:hlinkClick r:id="rId8"/>
              </a:rPr>
              <a:t>https://youtu.be/gx4-N-ugezI</a:t>
            </a:r>
            <a:endParaRPr lang="en-US" sz="5000" b="1" dirty="0"/>
          </a:p>
          <a:p>
            <a:pPr marL="0" indent="0">
              <a:buNone/>
            </a:pPr>
            <a:r>
              <a:rPr lang="en-US" sz="5000" b="1" dirty="0">
                <a:ea typeface="+mn-lt"/>
                <a:cs typeface="+mn-lt"/>
              </a:rPr>
              <a:t>           </a:t>
            </a:r>
            <a:r>
              <a:rPr lang="en-US" sz="5000" b="1" dirty="0">
                <a:ea typeface="+mn-lt"/>
                <a:cs typeface="+mn-lt"/>
                <a:hlinkClick r:id="rId9"/>
              </a:rPr>
              <a:t>https://youtu.be/iAzVpIvdQcI</a:t>
            </a:r>
            <a:endParaRPr lang="en-US" sz="5000" b="1" dirty="0"/>
          </a:p>
          <a:p>
            <a:pPr marL="0" indent="0">
              <a:buNone/>
            </a:pPr>
            <a:r>
              <a:rPr lang="en-US" sz="5000" b="1" dirty="0"/>
              <a:t>         </a:t>
            </a:r>
            <a:r>
              <a:rPr lang="en-US" sz="5000" b="1" dirty="0">
                <a:ea typeface="+mn-lt"/>
                <a:cs typeface="+mn-lt"/>
              </a:rPr>
              <a:t>  </a:t>
            </a:r>
            <a:r>
              <a:rPr lang="en-US" sz="5000" b="1" dirty="0">
                <a:ea typeface="+mn-lt"/>
                <a:cs typeface="+mn-lt"/>
                <a:hlinkClick r:id="rId10"/>
              </a:rPr>
              <a:t>https://youtu.be/M6ks3QY5FRc</a:t>
            </a:r>
            <a:endParaRPr lang="en-US" sz="5000" b="1" dirty="0"/>
          </a:p>
          <a:p>
            <a:pPr marL="0" indent="0">
              <a:buNone/>
            </a:pPr>
            <a:endParaRPr lang="en-US" sz="5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         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          </a:t>
            </a:r>
          </a:p>
          <a:p>
            <a:pPr marL="0" indent="0">
              <a:buNone/>
            </a:pPr>
            <a:r>
              <a:rPr lang="en-US" dirty="0"/>
              <a:t>            </a:t>
            </a:r>
          </a:p>
        </p:txBody>
      </p:sp>
    </p:spTree>
    <p:extLst>
      <p:ext uri="{BB962C8B-B14F-4D97-AF65-F5344CB8AC3E}">
        <p14:creationId xmlns:p14="http://schemas.microsoft.com/office/powerpoint/2010/main" val="5432096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C98A213-5994-475E-B327-DC6EC27FBA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A3A787-2F63-41F1-8181-0F8D1BE77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670218"/>
            <a:ext cx="10909640" cy="1065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/>
              <a:t>HVALA NA PAŽNJI!</a:t>
            </a: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147C7031-1E3A-4EF7-A823-89F74BA67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0000" y="1776977"/>
            <a:ext cx="4572000" cy="27432"/>
          </a:xfrm>
          <a:custGeom>
            <a:avLst/>
            <a:gdLst>
              <a:gd name="connsiteX0" fmla="*/ 0 w 4572000"/>
              <a:gd name="connsiteY0" fmla="*/ 0 h 27432"/>
              <a:gd name="connsiteX1" fmla="*/ 607423 w 4572000"/>
              <a:gd name="connsiteY1" fmla="*/ 0 h 27432"/>
              <a:gd name="connsiteX2" fmla="*/ 1123406 w 4572000"/>
              <a:gd name="connsiteY2" fmla="*/ 0 h 27432"/>
              <a:gd name="connsiteX3" fmla="*/ 1685109 w 4572000"/>
              <a:gd name="connsiteY3" fmla="*/ 0 h 27432"/>
              <a:gd name="connsiteX4" fmla="*/ 2383971 w 4572000"/>
              <a:gd name="connsiteY4" fmla="*/ 0 h 27432"/>
              <a:gd name="connsiteX5" fmla="*/ 2991394 w 4572000"/>
              <a:gd name="connsiteY5" fmla="*/ 0 h 27432"/>
              <a:gd name="connsiteX6" fmla="*/ 3553097 w 4572000"/>
              <a:gd name="connsiteY6" fmla="*/ 0 h 27432"/>
              <a:gd name="connsiteX7" fmla="*/ 4572000 w 4572000"/>
              <a:gd name="connsiteY7" fmla="*/ 0 h 27432"/>
              <a:gd name="connsiteX8" fmla="*/ 4572000 w 4572000"/>
              <a:gd name="connsiteY8" fmla="*/ 27432 h 27432"/>
              <a:gd name="connsiteX9" fmla="*/ 3918857 w 4572000"/>
              <a:gd name="connsiteY9" fmla="*/ 27432 h 27432"/>
              <a:gd name="connsiteX10" fmla="*/ 3357154 w 4572000"/>
              <a:gd name="connsiteY10" fmla="*/ 27432 h 27432"/>
              <a:gd name="connsiteX11" fmla="*/ 2612571 w 4572000"/>
              <a:gd name="connsiteY11" fmla="*/ 27432 h 27432"/>
              <a:gd name="connsiteX12" fmla="*/ 2005149 w 4572000"/>
              <a:gd name="connsiteY12" fmla="*/ 27432 h 27432"/>
              <a:gd name="connsiteX13" fmla="*/ 1489166 w 4572000"/>
              <a:gd name="connsiteY13" fmla="*/ 27432 h 27432"/>
              <a:gd name="connsiteX14" fmla="*/ 790303 w 4572000"/>
              <a:gd name="connsiteY14" fmla="*/ 27432 h 27432"/>
              <a:gd name="connsiteX15" fmla="*/ 0 w 4572000"/>
              <a:gd name="connsiteY15" fmla="*/ 27432 h 27432"/>
              <a:gd name="connsiteX16" fmla="*/ 0 w 457200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27432" fill="none" extrusionOk="0">
                <a:moveTo>
                  <a:pt x="0" y="0"/>
                </a:moveTo>
                <a:cubicBezTo>
                  <a:pt x="150397" y="-23421"/>
                  <a:pt x="474161" y="9174"/>
                  <a:pt x="607423" y="0"/>
                </a:cubicBezTo>
                <a:cubicBezTo>
                  <a:pt x="740685" y="-9174"/>
                  <a:pt x="868821" y="-4258"/>
                  <a:pt x="1123406" y="0"/>
                </a:cubicBezTo>
                <a:cubicBezTo>
                  <a:pt x="1377991" y="4258"/>
                  <a:pt x="1567664" y="-12410"/>
                  <a:pt x="1685109" y="0"/>
                </a:cubicBezTo>
                <a:cubicBezTo>
                  <a:pt x="1802554" y="12410"/>
                  <a:pt x="2193086" y="-14353"/>
                  <a:pt x="2383971" y="0"/>
                </a:cubicBezTo>
                <a:cubicBezTo>
                  <a:pt x="2574856" y="14353"/>
                  <a:pt x="2697477" y="-26142"/>
                  <a:pt x="2991394" y="0"/>
                </a:cubicBezTo>
                <a:cubicBezTo>
                  <a:pt x="3285311" y="26142"/>
                  <a:pt x="3423667" y="26544"/>
                  <a:pt x="3553097" y="0"/>
                </a:cubicBezTo>
                <a:cubicBezTo>
                  <a:pt x="3682527" y="-26544"/>
                  <a:pt x="4344147" y="50350"/>
                  <a:pt x="4572000" y="0"/>
                </a:cubicBezTo>
                <a:cubicBezTo>
                  <a:pt x="4571027" y="8304"/>
                  <a:pt x="4571522" y="21512"/>
                  <a:pt x="4572000" y="27432"/>
                </a:cubicBezTo>
                <a:cubicBezTo>
                  <a:pt x="4438349" y="5490"/>
                  <a:pt x="4090129" y="31231"/>
                  <a:pt x="3918857" y="27432"/>
                </a:cubicBezTo>
                <a:cubicBezTo>
                  <a:pt x="3747585" y="23633"/>
                  <a:pt x="3498826" y="6883"/>
                  <a:pt x="3357154" y="27432"/>
                </a:cubicBezTo>
                <a:cubicBezTo>
                  <a:pt x="3215482" y="47981"/>
                  <a:pt x="2784289" y="56849"/>
                  <a:pt x="2612571" y="27432"/>
                </a:cubicBezTo>
                <a:cubicBezTo>
                  <a:pt x="2440853" y="-1985"/>
                  <a:pt x="2261292" y="25951"/>
                  <a:pt x="2005149" y="27432"/>
                </a:cubicBezTo>
                <a:cubicBezTo>
                  <a:pt x="1749006" y="28913"/>
                  <a:pt x="1700078" y="34342"/>
                  <a:pt x="1489166" y="27432"/>
                </a:cubicBezTo>
                <a:cubicBezTo>
                  <a:pt x="1278254" y="20522"/>
                  <a:pt x="1077188" y="56916"/>
                  <a:pt x="790303" y="27432"/>
                </a:cubicBezTo>
                <a:cubicBezTo>
                  <a:pt x="503418" y="-2052"/>
                  <a:pt x="359168" y="57044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572000" h="27432" stroke="0" extrusionOk="0">
                <a:moveTo>
                  <a:pt x="0" y="0"/>
                </a:moveTo>
                <a:cubicBezTo>
                  <a:pt x="155698" y="6780"/>
                  <a:pt x="465972" y="13197"/>
                  <a:pt x="607423" y="0"/>
                </a:cubicBezTo>
                <a:cubicBezTo>
                  <a:pt x="748874" y="-13197"/>
                  <a:pt x="1014133" y="22994"/>
                  <a:pt x="1123406" y="0"/>
                </a:cubicBezTo>
                <a:cubicBezTo>
                  <a:pt x="1232679" y="-22994"/>
                  <a:pt x="1639431" y="-2997"/>
                  <a:pt x="1867989" y="0"/>
                </a:cubicBezTo>
                <a:cubicBezTo>
                  <a:pt x="2096547" y="2997"/>
                  <a:pt x="2265668" y="29557"/>
                  <a:pt x="2475411" y="0"/>
                </a:cubicBezTo>
                <a:cubicBezTo>
                  <a:pt x="2685154" y="-29557"/>
                  <a:pt x="2951491" y="73"/>
                  <a:pt x="3082834" y="0"/>
                </a:cubicBezTo>
                <a:cubicBezTo>
                  <a:pt x="3214177" y="-73"/>
                  <a:pt x="3641000" y="-33478"/>
                  <a:pt x="3827417" y="0"/>
                </a:cubicBezTo>
                <a:cubicBezTo>
                  <a:pt x="4013834" y="33478"/>
                  <a:pt x="4345917" y="14255"/>
                  <a:pt x="4572000" y="0"/>
                </a:cubicBezTo>
                <a:cubicBezTo>
                  <a:pt x="4572485" y="9333"/>
                  <a:pt x="4573278" y="19699"/>
                  <a:pt x="4572000" y="27432"/>
                </a:cubicBezTo>
                <a:cubicBezTo>
                  <a:pt x="4318030" y="43025"/>
                  <a:pt x="4161104" y="34314"/>
                  <a:pt x="4010297" y="27432"/>
                </a:cubicBezTo>
                <a:cubicBezTo>
                  <a:pt x="3859490" y="20550"/>
                  <a:pt x="3592529" y="6613"/>
                  <a:pt x="3357154" y="27432"/>
                </a:cubicBezTo>
                <a:cubicBezTo>
                  <a:pt x="3121779" y="48251"/>
                  <a:pt x="2884285" y="3780"/>
                  <a:pt x="2704011" y="27432"/>
                </a:cubicBezTo>
                <a:cubicBezTo>
                  <a:pt x="2523737" y="51084"/>
                  <a:pt x="2295944" y="32081"/>
                  <a:pt x="2096589" y="27432"/>
                </a:cubicBezTo>
                <a:cubicBezTo>
                  <a:pt x="1897234" y="22783"/>
                  <a:pt x="1623782" y="52518"/>
                  <a:pt x="1352006" y="27432"/>
                </a:cubicBezTo>
                <a:cubicBezTo>
                  <a:pt x="1080230" y="2346"/>
                  <a:pt x="869959" y="12864"/>
                  <a:pt x="607423" y="27432"/>
                </a:cubicBezTo>
                <a:cubicBezTo>
                  <a:pt x="344887" y="42000"/>
                  <a:pt x="188100" y="40051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94A77F"/>
          </a:solidFill>
          <a:ln w="38100" cap="rnd">
            <a:solidFill>
              <a:srgbClr val="94A77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6">
            <a:hlinkClick r:id="" action="ppaction://media"/>
            <a:extLst>
              <a:ext uri="{FF2B5EF4-FFF2-40B4-BE49-F238E27FC236}">
                <a16:creationId xmlns:a16="http://schemas.microsoft.com/office/drawing/2014/main" id="{63D49444-E113-48BA-BF16-9420CA11921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292608" y="3251849"/>
            <a:ext cx="3758184" cy="2818638"/>
          </a:xfrm>
          <a:prstGeom prst="rect">
            <a:avLst/>
          </a:prstGeom>
        </p:spPr>
      </p:pic>
      <p:pic>
        <p:nvPicPr>
          <p:cNvPr id="8" name="Picture 8">
            <a:hlinkClick r:id="" action="ppaction://media"/>
            <a:extLst>
              <a:ext uri="{FF2B5EF4-FFF2-40B4-BE49-F238E27FC236}">
                <a16:creationId xmlns:a16="http://schemas.microsoft.com/office/drawing/2014/main" id="{AA252354-4D95-48AC-94AB-3C17AC375BC5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216908" y="3251849"/>
            <a:ext cx="3758184" cy="2818638"/>
          </a:xfrm>
          <a:prstGeom prst="rect">
            <a:avLst/>
          </a:prstGeom>
        </p:spPr>
      </p:pic>
      <p:pic>
        <p:nvPicPr>
          <p:cNvPr id="4" name="Picture 4">
            <a:hlinkClick r:id="" action="ppaction://media"/>
            <a:extLst>
              <a:ext uri="{FF2B5EF4-FFF2-40B4-BE49-F238E27FC236}">
                <a16:creationId xmlns:a16="http://schemas.microsoft.com/office/drawing/2014/main" id="{7D45EE97-DE1E-4543-91F4-BE2EA18DC147}"/>
              </a:ext>
            </a:extLst>
          </p:cNvPr>
          <p:cNvPicPr>
            <a:picLocks noGrp="1" noRot="1" noChangeAspect="1"/>
          </p:cNvPicPr>
          <p:nvPr>
            <p:ph idx="1"/>
            <a:videoFile r:link="rId3"/>
          </p:nvPr>
        </p:nvPicPr>
        <p:blipFill>
          <a:blip r:embed="rId7"/>
          <a:stretch>
            <a:fillRect/>
          </a:stretch>
        </p:blipFill>
        <p:spPr>
          <a:xfrm>
            <a:off x="8141208" y="3251849"/>
            <a:ext cx="3758184" cy="281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61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31D3B-D9A4-4B44-9D30-90ABBF3DD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HRVATSKI NARODNI JEZIK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9C467-1CE5-40F3-A6D5-F2263D524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 err="1">
                <a:ea typeface="+mn-lt"/>
                <a:cs typeface="+mn-lt"/>
              </a:rPr>
              <a:t>Hrvatski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narodni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jezik</a:t>
            </a:r>
            <a:r>
              <a:rPr lang="en-US" b="1" dirty="0">
                <a:ea typeface="+mn-lt"/>
                <a:cs typeface="+mn-lt"/>
              </a:rPr>
              <a:t> je </a:t>
            </a:r>
            <a:r>
              <a:rPr lang="en-US" b="1" dirty="0" err="1">
                <a:ea typeface="+mn-lt"/>
                <a:cs typeface="+mn-lt"/>
              </a:rPr>
              <a:t>govorni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jezik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Hrvata</a:t>
            </a:r>
            <a:r>
              <a:rPr lang="en-US" b="1" dirty="0">
                <a:ea typeface="+mn-lt"/>
                <a:cs typeface="+mn-lt"/>
              </a:rPr>
              <a:t>, a </a:t>
            </a:r>
            <a:r>
              <a:rPr lang="en-US" b="1" dirty="0" err="1">
                <a:ea typeface="+mn-lt"/>
                <a:cs typeface="+mn-lt"/>
              </a:rPr>
              <a:t>sastoji</a:t>
            </a:r>
            <a:r>
              <a:rPr lang="en-US" b="1" dirty="0">
                <a:ea typeface="+mn-lt"/>
                <a:cs typeface="+mn-lt"/>
              </a:rPr>
              <a:t> se od </a:t>
            </a:r>
            <a:r>
              <a:rPr lang="en-US" b="1" dirty="0" err="1">
                <a:ea typeface="+mn-lt"/>
                <a:cs typeface="+mn-lt"/>
              </a:rPr>
              <a:t>triju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narječja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koja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su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Hrvati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razvili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tijekom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svoje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povijesti</a:t>
            </a:r>
            <a:endParaRPr lang="en-US" b="1" dirty="0">
              <a:ea typeface="+mn-lt"/>
              <a:cs typeface="+mn-lt"/>
            </a:endParaRPr>
          </a:p>
          <a:p>
            <a:r>
              <a:rPr lang="en-US" b="1" dirty="0" err="1">
                <a:ea typeface="+mn-lt"/>
                <a:cs typeface="+mn-lt"/>
              </a:rPr>
              <a:t>Hrvatski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jezik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nije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samo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štokavština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ili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samo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čakavština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niti</a:t>
            </a:r>
            <a:r>
              <a:rPr lang="en-US" b="1" dirty="0">
                <a:ea typeface="+mn-lt"/>
                <a:cs typeface="+mn-lt"/>
              </a:rPr>
              <a:t> je to </a:t>
            </a:r>
            <a:r>
              <a:rPr lang="en-US" b="1" dirty="0" err="1">
                <a:ea typeface="+mn-lt"/>
                <a:cs typeface="+mn-lt"/>
              </a:rPr>
              <a:t>samo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kajkavština</a:t>
            </a:r>
            <a:r>
              <a:rPr lang="en-US" b="1" dirty="0">
                <a:ea typeface="+mn-lt"/>
                <a:cs typeface="+mn-lt"/>
              </a:rPr>
              <a:t>, </a:t>
            </a:r>
            <a:r>
              <a:rPr lang="en-US" b="1" dirty="0" err="1">
                <a:ea typeface="+mn-lt"/>
                <a:cs typeface="+mn-lt"/>
              </a:rPr>
              <a:t>hrvatski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jezik</a:t>
            </a:r>
            <a:r>
              <a:rPr lang="en-US" b="1" dirty="0">
                <a:ea typeface="+mn-lt"/>
                <a:cs typeface="+mn-lt"/>
              </a:rPr>
              <a:t> jest </a:t>
            </a:r>
            <a:r>
              <a:rPr lang="en-US" b="1" dirty="0" err="1">
                <a:ea typeface="+mn-lt"/>
                <a:cs typeface="+mn-lt"/>
              </a:rPr>
              <a:t>suodnos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svih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triju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hrvatskih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narječja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mogućnost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komunikacije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među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njima</a:t>
            </a:r>
            <a:r>
              <a:rPr lang="en-US" b="1" dirty="0">
                <a:ea typeface="+mn-lt"/>
                <a:cs typeface="+mn-lt"/>
              </a:rPr>
              <a:t>, a to </a:t>
            </a:r>
            <a:r>
              <a:rPr lang="en-US" b="1" dirty="0" err="1">
                <a:ea typeface="+mn-lt"/>
                <a:cs typeface="+mn-lt"/>
              </a:rPr>
              <a:t>ga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čini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specifičnim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jedinstvenim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te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neovisnim</a:t>
            </a:r>
            <a:r>
              <a:rPr lang="en-US" b="1" dirty="0">
                <a:ea typeface="+mn-lt"/>
                <a:cs typeface="+mn-lt"/>
              </a:rPr>
              <a:t> o </a:t>
            </a:r>
            <a:r>
              <a:rPr lang="en-US" b="1" dirty="0" err="1">
                <a:ea typeface="+mn-lt"/>
                <a:cs typeface="+mn-lt"/>
              </a:rPr>
              <a:t>svim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drugim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bliskim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ili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manje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bliskim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jezicima</a:t>
            </a:r>
            <a:endParaRPr lang="en-US" b="1" dirty="0" err="1"/>
          </a:p>
        </p:txBody>
      </p:sp>
    </p:spTree>
    <p:extLst>
      <p:ext uri="{BB962C8B-B14F-4D97-AF65-F5344CB8AC3E}">
        <p14:creationId xmlns:p14="http://schemas.microsoft.com/office/powerpoint/2010/main" val="181741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89ED1AA-8684-4D37-B208-8777E1A77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51">
            <a:extLst>
              <a:ext uri="{FF2B5EF4-FFF2-40B4-BE49-F238E27FC236}">
                <a16:creationId xmlns:a16="http://schemas.microsoft.com/office/drawing/2014/main" id="{5E0D0E5A-6E97-46A9-AF74-EAEA1E044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19417" y="6756322"/>
            <a:ext cx="5657849" cy="101678"/>
          </a:xfrm>
          <a:custGeom>
            <a:avLst/>
            <a:gdLst>
              <a:gd name="connsiteX0" fmla="*/ 0 w 2374107"/>
              <a:gd name="connsiteY0" fmla="*/ 0 h 45719"/>
              <a:gd name="connsiteX1" fmla="*/ 2374107 w 2374107"/>
              <a:gd name="connsiteY1" fmla="*/ 0 h 45719"/>
              <a:gd name="connsiteX2" fmla="*/ 2374107 w 2374107"/>
              <a:gd name="connsiteY2" fmla="*/ 45719 h 45719"/>
              <a:gd name="connsiteX3" fmla="*/ 0 w 2374107"/>
              <a:gd name="connsiteY3" fmla="*/ 45719 h 45719"/>
              <a:gd name="connsiteX4" fmla="*/ 0 w 2374107"/>
              <a:gd name="connsiteY4" fmla="*/ 0 h 45719"/>
              <a:gd name="connsiteX0" fmla="*/ 0 w 2430067"/>
              <a:gd name="connsiteY0" fmla="*/ 0 h 64769"/>
              <a:gd name="connsiteX1" fmla="*/ 2430067 w 2430067"/>
              <a:gd name="connsiteY1" fmla="*/ 19050 h 64769"/>
              <a:gd name="connsiteX2" fmla="*/ 2430067 w 2430067"/>
              <a:gd name="connsiteY2" fmla="*/ 64769 h 64769"/>
              <a:gd name="connsiteX3" fmla="*/ 55960 w 2430067"/>
              <a:gd name="connsiteY3" fmla="*/ 64769 h 64769"/>
              <a:gd name="connsiteX4" fmla="*/ 0 w 2430067"/>
              <a:gd name="connsiteY4" fmla="*/ 0 h 64769"/>
              <a:gd name="connsiteX0" fmla="*/ 0 w 2431088"/>
              <a:gd name="connsiteY0" fmla="*/ 0 h 94534"/>
              <a:gd name="connsiteX1" fmla="*/ 2431088 w 2431088"/>
              <a:gd name="connsiteY1" fmla="*/ 48815 h 94534"/>
              <a:gd name="connsiteX2" fmla="*/ 2431088 w 2431088"/>
              <a:gd name="connsiteY2" fmla="*/ 94534 h 94534"/>
              <a:gd name="connsiteX3" fmla="*/ 56981 w 2431088"/>
              <a:gd name="connsiteY3" fmla="*/ 94534 h 94534"/>
              <a:gd name="connsiteX4" fmla="*/ 0 w 2431088"/>
              <a:gd name="connsiteY4" fmla="*/ 0 h 94534"/>
              <a:gd name="connsiteX0" fmla="*/ 0 w 2425473"/>
              <a:gd name="connsiteY0" fmla="*/ 0 h 101678"/>
              <a:gd name="connsiteX1" fmla="*/ 2425473 w 2425473"/>
              <a:gd name="connsiteY1" fmla="*/ 55959 h 101678"/>
              <a:gd name="connsiteX2" fmla="*/ 2425473 w 2425473"/>
              <a:gd name="connsiteY2" fmla="*/ 101678 h 101678"/>
              <a:gd name="connsiteX3" fmla="*/ 51366 w 2425473"/>
              <a:gd name="connsiteY3" fmla="*/ 101678 h 101678"/>
              <a:gd name="connsiteX4" fmla="*/ 0 w 2425473"/>
              <a:gd name="connsiteY4" fmla="*/ 0 h 10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473" h="101678">
                <a:moveTo>
                  <a:pt x="0" y="0"/>
                </a:moveTo>
                <a:lnTo>
                  <a:pt x="2425473" y="55959"/>
                </a:lnTo>
                <a:lnTo>
                  <a:pt x="2425473" y="101678"/>
                </a:lnTo>
                <a:lnTo>
                  <a:pt x="51366" y="1016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52">
            <a:extLst>
              <a:ext uri="{FF2B5EF4-FFF2-40B4-BE49-F238E27FC236}">
                <a16:creationId xmlns:a16="http://schemas.microsoft.com/office/drawing/2014/main" id="{E197A7FD-CD8D-4609-AE35-64C89063E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8697" y="6809135"/>
            <a:ext cx="160496" cy="48864"/>
          </a:xfrm>
          <a:custGeom>
            <a:avLst/>
            <a:gdLst>
              <a:gd name="connsiteX0" fmla="*/ 0 w 91440"/>
              <a:gd name="connsiteY0" fmla="*/ 0 h 27432"/>
              <a:gd name="connsiteX1" fmla="*/ 91440 w 91440"/>
              <a:gd name="connsiteY1" fmla="*/ 0 h 27432"/>
              <a:gd name="connsiteX2" fmla="*/ 91440 w 91440"/>
              <a:gd name="connsiteY2" fmla="*/ 27432 h 27432"/>
              <a:gd name="connsiteX3" fmla="*/ 0 w 91440"/>
              <a:gd name="connsiteY3" fmla="*/ 27432 h 27432"/>
              <a:gd name="connsiteX4" fmla="*/ 0 w 91440"/>
              <a:gd name="connsiteY4" fmla="*/ 0 h 27432"/>
              <a:gd name="connsiteX0" fmla="*/ 0 w 128350"/>
              <a:gd name="connsiteY0" fmla="*/ 0 h 36957"/>
              <a:gd name="connsiteX1" fmla="*/ 128350 w 128350"/>
              <a:gd name="connsiteY1" fmla="*/ 9525 h 36957"/>
              <a:gd name="connsiteX2" fmla="*/ 128350 w 128350"/>
              <a:gd name="connsiteY2" fmla="*/ 36957 h 36957"/>
              <a:gd name="connsiteX3" fmla="*/ 36910 w 128350"/>
              <a:gd name="connsiteY3" fmla="*/ 36957 h 36957"/>
              <a:gd name="connsiteX4" fmla="*/ 0 w 128350"/>
              <a:gd name="connsiteY4" fmla="*/ 0 h 36957"/>
              <a:gd name="connsiteX0" fmla="*/ 0 w 128350"/>
              <a:gd name="connsiteY0" fmla="*/ 0 h 36957"/>
              <a:gd name="connsiteX1" fmla="*/ 83106 w 128350"/>
              <a:gd name="connsiteY1" fmla="*/ 11906 h 36957"/>
              <a:gd name="connsiteX2" fmla="*/ 128350 w 128350"/>
              <a:gd name="connsiteY2" fmla="*/ 36957 h 36957"/>
              <a:gd name="connsiteX3" fmla="*/ 36910 w 128350"/>
              <a:gd name="connsiteY3" fmla="*/ 36957 h 36957"/>
              <a:gd name="connsiteX4" fmla="*/ 0 w 128350"/>
              <a:gd name="connsiteY4" fmla="*/ 0 h 36957"/>
              <a:gd name="connsiteX0" fmla="*/ 0 w 162878"/>
              <a:gd name="connsiteY0" fmla="*/ 0 h 44101"/>
              <a:gd name="connsiteX1" fmla="*/ 117634 w 162878"/>
              <a:gd name="connsiteY1" fmla="*/ 19050 h 44101"/>
              <a:gd name="connsiteX2" fmla="*/ 162878 w 162878"/>
              <a:gd name="connsiteY2" fmla="*/ 44101 h 44101"/>
              <a:gd name="connsiteX3" fmla="*/ 71438 w 162878"/>
              <a:gd name="connsiteY3" fmla="*/ 44101 h 44101"/>
              <a:gd name="connsiteX4" fmla="*/ 0 w 162878"/>
              <a:gd name="connsiteY4" fmla="*/ 0 h 44101"/>
              <a:gd name="connsiteX0" fmla="*/ 0 w 160496"/>
              <a:gd name="connsiteY0" fmla="*/ 0 h 48864"/>
              <a:gd name="connsiteX1" fmla="*/ 115252 w 160496"/>
              <a:gd name="connsiteY1" fmla="*/ 23813 h 48864"/>
              <a:gd name="connsiteX2" fmla="*/ 160496 w 160496"/>
              <a:gd name="connsiteY2" fmla="*/ 48864 h 48864"/>
              <a:gd name="connsiteX3" fmla="*/ 69056 w 160496"/>
              <a:gd name="connsiteY3" fmla="*/ 48864 h 48864"/>
              <a:gd name="connsiteX4" fmla="*/ 0 w 160496"/>
              <a:gd name="connsiteY4" fmla="*/ 0 h 48864"/>
              <a:gd name="connsiteX0" fmla="*/ 0 w 160496"/>
              <a:gd name="connsiteY0" fmla="*/ 0 h 48864"/>
              <a:gd name="connsiteX1" fmla="*/ 115252 w 160496"/>
              <a:gd name="connsiteY1" fmla="*/ 23813 h 48864"/>
              <a:gd name="connsiteX2" fmla="*/ 160496 w 160496"/>
              <a:gd name="connsiteY2" fmla="*/ 48864 h 48864"/>
              <a:gd name="connsiteX3" fmla="*/ 61912 w 160496"/>
              <a:gd name="connsiteY3" fmla="*/ 48864 h 48864"/>
              <a:gd name="connsiteX4" fmla="*/ 0 w 160496"/>
              <a:gd name="connsiteY4" fmla="*/ 0 h 48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496" h="48864">
                <a:moveTo>
                  <a:pt x="0" y="0"/>
                </a:moveTo>
                <a:lnTo>
                  <a:pt x="115252" y="23813"/>
                </a:lnTo>
                <a:lnTo>
                  <a:pt x="160496" y="48864"/>
                </a:lnTo>
                <a:lnTo>
                  <a:pt x="61912" y="488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Graphic 33">
            <a:extLst>
              <a:ext uri="{FF2B5EF4-FFF2-40B4-BE49-F238E27FC236}">
                <a16:creationId xmlns:a16="http://schemas.microsoft.com/office/drawing/2014/main" id="{4180E01B-B1F4-437C-807D-1C930718E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rgbClr val="94A77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DDACCB-B21D-40E0-A38F-8278CAA5A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8716" y="955309"/>
            <a:ext cx="7074568" cy="289897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7500">
                <a:solidFill>
                  <a:srgbClr val="FFFFFF"/>
                </a:solidFill>
              </a:rPr>
              <a:t>TRI HRVATSKA NARJEČJA</a:t>
            </a:r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C0B64B74-19BE-47D9-8BB8-7081BF0E0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384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68AB93A-48BC-4C25-A3AD-C17B5A682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CFC9A6-6F18-4C0A-9A12-4A9F6A029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98581" y="643467"/>
            <a:ext cx="3562483" cy="3569241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300"/>
              <a:t>RASPROSTRANJENOST HRVATSKIH NARJEČJA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05874" y="4409267"/>
            <a:ext cx="3242551" cy="27432"/>
          </a:xfrm>
          <a:custGeom>
            <a:avLst/>
            <a:gdLst>
              <a:gd name="connsiteX0" fmla="*/ 0 w 3242551"/>
              <a:gd name="connsiteY0" fmla="*/ 0 h 27432"/>
              <a:gd name="connsiteX1" fmla="*/ 616085 w 3242551"/>
              <a:gd name="connsiteY1" fmla="*/ 0 h 27432"/>
              <a:gd name="connsiteX2" fmla="*/ 1264595 w 3242551"/>
              <a:gd name="connsiteY2" fmla="*/ 0 h 27432"/>
              <a:gd name="connsiteX3" fmla="*/ 1945531 w 3242551"/>
              <a:gd name="connsiteY3" fmla="*/ 0 h 27432"/>
              <a:gd name="connsiteX4" fmla="*/ 2626466 w 3242551"/>
              <a:gd name="connsiteY4" fmla="*/ 0 h 27432"/>
              <a:gd name="connsiteX5" fmla="*/ 3242551 w 3242551"/>
              <a:gd name="connsiteY5" fmla="*/ 0 h 27432"/>
              <a:gd name="connsiteX6" fmla="*/ 3242551 w 3242551"/>
              <a:gd name="connsiteY6" fmla="*/ 27432 h 27432"/>
              <a:gd name="connsiteX7" fmla="*/ 2529190 w 3242551"/>
              <a:gd name="connsiteY7" fmla="*/ 27432 h 27432"/>
              <a:gd name="connsiteX8" fmla="*/ 1815829 w 3242551"/>
              <a:gd name="connsiteY8" fmla="*/ 27432 h 27432"/>
              <a:gd name="connsiteX9" fmla="*/ 1167318 w 3242551"/>
              <a:gd name="connsiteY9" fmla="*/ 27432 h 27432"/>
              <a:gd name="connsiteX10" fmla="*/ 0 w 3242551"/>
              <a:gd name="connsiteY10" fmla="*/ 27432 h 27432"/>
              <a:gd name="connsiteX11" fmla="*/ 0 w 3242551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42551" h="27432" fill="none" extrusionOk="0">
                <a:moveTo>
                  <a:pt x="0" y="0"/>
                </a:moveTo>
                <a:cubicBezTo>
                  <a:pt x="194108" y="-30346"/>
                  <a:pt x="476260" y="9901"/>
                  <a:pt x="616085" y="0"/>
                </a:cubicBezTo>
                <a:cubicBezTo>
                  <a:pt x="755911" y="-9901"/>
                  <a:pt x="955441" y="-31994"/>
                  <a:pt x="1264595" y="0"/>
                </a:cubicBezTo>
                <a:cubicBezTo>
                  <a:pt x="1573749" y="31994"/>
                  <a:pt x="1618785" y="-7447"/>
                  <a:pt x="1945531" y="0"/>
                </a:cubicBezTo>
                <a:cubicBezTo>
                  <a:pt x="2272277" y="7447"/>
                  <a:pt x="2390625" y="1646"/>
                  <a:pt x="2626466" y="0"/>
                </a:cubicBezTo>
                <a:cubicBezTo>
                  <a:pt x="2862308" y="-1646"/>
                  <a:pt x="3064770" y="5184"/>
                  <a:pt x="3242551" y="0"/>
                </a:cubicBezTo>
                <a:cubicBezTo>
                  <a:pt x="3241385" y="7395"/>
                  <a:pt x="3242596" y="21864"/>
                  <a:pt x="3242551" y="27432"/>
                </a:cubicBezTo>
                <a:cubicBezTo>
                  <a:pt x="3023282" y="59750"/>
                  <a:pt x="2875833" y="36030"/>
                  <a:pt x="2529190" y="27432"/>
                </a:cubicBezTo>
                <a:cubicBezTo>
                  <a:pt x="2182547" y="18834"/>
                  <a:pt x="2011286" y="10066"/>
                  <a:pt x="1815829" y="27432"/>
                </a:cubicBezTo>
                <a:cubicBezTo>
                  <a:pt x="1620372" y="44798"/>
                  <a:pt x="1410011" y="-1058"/>
                  <a:pt x="1167318" y="27432"/>
                </a:cubicBezTo>
                <a:cubicBezTo>
                  <a:pt x="924625" y="55922"/>
                  <a:pt x="241931" y="85033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242551" h="27432" stroke="0" extrusionOk="0">
                <a:moveTo>
                  <a:pt x="0" y="0"/>
                </a:moveTo>
                <a:cubicBezTo>
                  <a:pt x="292987" y="-12051"/>
                  <a:pt x="313221" y="-4437"/>
                  <a:pt x="616085" y="0"/>
                </a:cubicBezTo>
                <a:cubicBezTo>
                  <a:pt x="918950" y="4437"/>
                  <a:pt x="1001475" y="-7765"/>
                  <a:pt x="1167318" y="0"/>
                </a:cubicBezTo>
                <a:cubicBezTo>
                  <a:pt x="1333161" y="7765"/>
                  <a:pt x="1642740" y="34995"/>
                  <a:pt x="1880680" y="0"/>
                </a:cubicBezTo>
                <a:cubicBezTo>
                  <a:pt x="2118620" y="-34995"/>
                  <a:pt x="2326628" y="756"/>
                  <a:pt x="2496764" y="0"/>
                </a:cubicBezTo>
                <a:cubicBezTo>
                  <a:pt x="2666900" y="-756"/>
                  <a:pt x="2887316" y="25599"/>
                  <a:pt x="3242551" y="0"/>
                </a:cubicBezTo>
                <a:cubicBezTo>
                  <a:pt x="3242744" y="12649"/>
                  <a:pt x="3241563" y="17989"/>
                  <a:pt x="3242551" y="27432"/>
                </a:cubicBezTo>
                <a:cubicBezTo>
                  <a:pt x="3008998" y="-2757"/>
                  <a:pt x="2799879" y="44559"/>
                  <a:pt x="2594041" y="27432"/>
                </a:cubicBezTo>
                <a:cubicBezTo>
                  <a:pt x="2388203" y="10306"/>
                  <a:pt x="2212925" y="-2221"/>
                  <a:pt x="1880680" y="27432"/>
                </a:cubicBezTo>
                <a:cubicBezTo>
                  <a:pt x="1548435" y="57085"/>
                  <a:pt x="1523943" y="37041"/>
                  <a:pt x="1329446" y="27432"/>
                </a:cubicBezTo>
                <a:cubicBezTo>
                  <a:pt x="1134949" y="17823"/>
                  <a:pt x="919920" y="28299"/>
                  <a:pt x="680936" y="27432"/>
                </a:cubicBezTo>
                <a:cubicBezTo>
                  <a:pt x="441952" y="26566"/>
                  <a:pt x="273000" y="57219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94A77F"/>
          </a:solidFill>
          <a:ln w="38100" cap="rnd">
            <a:solidFill>
              <a:srgbClr val="94A77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090307D6-2999-4202-A85F-58291F0857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040" y="721827"/>
            <a:ext cx="7214616" cy="5386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779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94A77F"/>
          </a:solidFill>
          <a:ln w="38100" cap="rnd">
            <a:solidFill>
              <a:srgbClr val="94A77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97CBDD-D743-491D-B413-E23BA32C2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100"/>
              <a:t>HRVATSKO ČAKAVSKO NARJEČJE-NASTANAK I </a:t>
            </a:r>
            <a:r>
              <a:rPr lang="en-US" sz="4100" dirty="0"/>
              <a:t>TIJEK RAZVOJA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EE114-ACB4-4D72-B1EE-86120E3A9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r>
              <a:rPr lang="en-US" b="1" dirty="0" err="1">
                <a:ea typeface="+mn-lt"/>
                <a:cs typeface="+mn-lt"/>
              </a:rPr>
              <a:t>Nakon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doseljenja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Hrvata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oko</a:t>
            </a:r>
            <a:r>
              <a:rPr lang="en-US" b="1" dirty="0">
                <a:ea typeface="+mn-lt"/>
                <a:cs typeface="+mn-lt"/>
              </a:rPr>
              <a:t> 626. </a:t>
            </a:r>
            <a:r>
              <a:rPr lang="en-US" b="1" dirty="0" err="1">
                <a:ea typeface="+mn-lt"/>
                <a:cs typeface="+mn-lt"/>
              </a:rPr>
              <a:t>godine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na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prostore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današnje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Hrvatske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te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Bosne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Hercegovine</a:t>
            </a:r>
            <a:r>
              <a:rPr lang="en-US" b="1" dirty="0">
                <a:ea typeface="+mn-lt"/>
                <a:cs typeface="+mn-lt"/>
              </a:rPr>
              <a:t>, </a:t>
            </a:r>
            <a:r>
              <a:rPr lang="en-US" b="1" dirty="0" err="1">
                <a:ea typeface="+mn-lt"/>
                <a:cs typeface="+mn-lt"/>
              </a:rPr>
              <a:t>Hrvati</a:t>
            </a:r>
            <a:r>
              <a:rPr lang="en-US" b="1" dirty="0">
                <a:ea typeface="+mn-lt"/>
                <a:cs typeface="+mn-lt"/>
              </a:rPr>
              <a:t> u </a:t>
            </a:r>
            <a:r>
              <a:rPr lang="en-US" b="1" dirty="0" err="1">
                <a:ea typeface="+mn-lt"/>
                <a:cs typeface="+mn-lt"/>
              </a:rPr>
              <a:t>Jadranskom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primorju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nailaze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na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ostatke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romaniziranih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starosjedioca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koji</a:t>
            </a:r>
            <a:r>
              <a:rPr lang="en-US" b="1" dirty="0">
                <a:ea typeface="+mn-lt"/>
                <a:cs typeface="+mn-lt"/>
              </a:rPr>
              <a:t> se </a:t>
            </a:r>
            <a:r>
              <a:rPr lang="en-US" b="1" dirty="0" err="1">
                <a:ea typeface="+mn-lt"/>
                <a:cs typeface="+mn-lt"/>
              </a:rPr>
              <a:t>kao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manjina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postupno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utapaju</a:t>
            </a:r>
            <a:r>
              <a:rPr lang="en-US" b="1" dirty="0">
                <a:ea typeface="+mn-lt"/>
                <a:cs typeface="+mn-lt"/>
              </a:rPr>
              <a:t> u </a:t>
            </a:r>
            <a:r>
              <a:rPr lang="en-US" b="1" dirty="0" err="1">
                <a:ea typeface="+mn-lt"/>
                <a:cs typeface="+mn-lt"/>
              </a:rPr>
              <a:t>hrvatskoj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većini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te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utječu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na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staroslavenski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jezik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kojim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su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govorili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Hrvati</a:t>
            </a:r>
            <a:r>
              <a:rPr lang="en-US" b="1" dirty="0">
                <a:ea typeface="+mn-lt"/>
                <a:cs typeface="+mn-lt"/>
              </a:rPr>
              <a:t>, </a:t>
            </a:r>
            <a:r>
              <a:rPr lang="en-US" b="1" dirty="0" err="1">
                <a:ea typeface="+mn-lt"/>
                <a:cs typeface="+mn-lt"/>
              </a:rPr>
              <a:t>čime</a:t>
            </a:r>
            <a:r>
              <a:rPr lang="en-US" b="1" dirty="0">
                <a:ea typeface="+mn-lt"/>
                <a:cs typeface="+mn-lt"/>
              </a:rPr>
              <a:t> se </a:t>
            </a:r>
            <a:r>
              <a:rPr lang="en-US" b="1" dirty="0" err="1">
                <a:ea typeface="+mn-lt"/>
                <a:cs typeface="+mn-lt"/>
              </a:rPr>
              <a:t>kao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prvi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zaseban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hrvatski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govor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iz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staroslavenskoga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diferencira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Čakavsko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narječje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dirty="0" err="1">
                <a:ea typeface="+mn-lt"/>
                <a:cs typeface="+mn-lt"/>
              </a:rPr>
              <a:t>hrvatskog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jezika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dirty="0" err="1">
                <a:ea typeface="+mn-lt"/>
                <a:cs typeface="+mn-lt"/>
              </a:rPr>
              <a:t>koje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ubrzo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nakon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nastanka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ulazi</a:t>
            </a:r>
            <a:r>
              <a:rPr lang="en-US" b="1" dirty="0">
                <a:ea typeface="+mn-lt"/>
                <a:cs typeface="+mn-lt"/>
              </a:rPr>
              <a:t> u </a:t>
            </a:r>
            <a:r>
              <a:rPr lang="en-US" b="1" dirty="0" err="1">
                <a:ea typeface="+mn-lt"/>
                <a:cs typeface="+mn-lt"/>
              </a:rPr>
              <a:t>staroslavenski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jezik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tako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nastaje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prvi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književni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jezik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Hrvata</a:t>
            </a:r>
            <a:r>
              <a:rPr lang="en-US" b="1" dirty="0">
                <a:ea typeface="+mn-lt"/>
                <a:cs typeface="+mn-lt"/>
              </a:rPr>
              <a:t> pod </a:t>
            </a:r>
            <a:r>
              <a:rPr lang="en-US" b="1" dirty="0" err="1">
                <a:ea typeface="+mn-lt"/>
                <a:cs typeface="+mn-lt"/>
              </a:rPr>
              <a:t>imenom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dirty="0" err="1">
                <a:ea typeface="+mn-lt"/>
                <a:cs typeface="+mn-lt"/>
              </a:rPr>
              <a:t>hrvatska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redakcija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staroslavenskog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jezika</a:t>
            </a:r>
            <a:endParaRPr lang="en-US" b="1">
              <a:ea typeface="+mn-lt"/>
              <a:cs typeface="+mn-lt"/>
            </a:endParaRPr>
          </a:p>
          <a:p>
            <a:r>
              <a:rPr lang="en-US" b="1" dirty="0">
                <a:ea typeface="+mn-lt"/>
                <a:cs typeface="+mn-lt"/>
              </a:rPr>
              <a:t>Kako se </a:t>
            </a:r>
            <a:r>
              <a:rPr lang="en-US" b="1" dirty="0" err="1">
                <a:ea typeface="+mn-lt"/>
                <a:cs typeface="+mn-lt"/>
              </a:rPr>
              <a:t>čakavsko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narječje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prvotno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formiralo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među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Hrvatima</a:t>
            </a:r>
            <a:r>
              <a:rPr lang="en-US" b="1" dirty="0">
                <a:ea typeface="+mn-lt"/>
                <a:cs typeface="+mn-lt"/>
              </a:rPr>
              <a:t> u </a:t>
            </a:r>
            <a:r>
              <a:rPr lang="en-US" b="1" dirty="0" err="1">
                <a:ea typeface="+mn-lt"/>
                <a:cs typeface="+mn-lt"/>
              </a:rPr>
              <a:t>Jadranskom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primorju</a:t>
            </a:r>
            <a:r>
              <a:rPr lang="en-US" b="1" dirty="0">
                <a:ea typeface="+mn-lt"/>
                <a:cs typeface="+mn-lt"/>
              </a:rPr>
              <a:t>, od Istre do </a:t>
            </a:r>
            <a:r>
              <a:rPr lang="en-US" b="1" dirty="0" err="1">
                <a:ea typeface="+mn-lt"/>
                <a:cs typeface="+mn-lt"/>
              </a:rPr>
              <a:t>Dubrovnika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nastali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su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različiti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oblici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ovoga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narječja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koje</a:t>
            </a:r>
            <a:r>
              <a:rPr lang="en-US" b="1" dirty="0">
                <a:ea typeface="+mn-lt"/>
                <a:cs typeface="+mn-lt"/>
              </a:rPr>
              <a:t> se </a:t>
            </a:r>
            <a:r>
              <a:rPr lang="en-US" b="1" dirty="0" err="1">
                <a:ea typeface="+mn-lt"/>
                <a:cs typeface="+mn-lt"/>
              </a:rPr>
              <a:t>može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podijeliti</a:t>
            </a:r>
            <a:r>
              <a:rPr lang="en-US" b="1" dirty="0">
                <a:ea typeface="+mn-lt"/>
                <a:cs typeface="+mn-lt"/>
              </a:rPr>
              <a:t> u 6 </a:t>
            </a:r>
            <a:r>
              <a:rPr lang="en-US" b="1" dirty="0" err="1">
                <a:ea typeface="+mn-lt"/>
                <a:cs typeface="+mn-lt"/>
              </a:rPr>
              <a:t>dijalekata</a:t>
            </a:r>
            <a:r>
              <a:rPr lang="en-US" b="1" dirty="0">
                <a:ea typeface="+mn-lt"/>
                <a:cs typeface="+mn-lt"/>
              </a:rPr>
              <a:t>:</a:t>
            </a:r>
          </a:p>
          <a:p>
            <a:r>
              <a:rPr lang="en-US" b="1" dirty="0" err="1">
                <a:highlight>
                  <a:srgbClr val="FFFF00"/>
                </a:highlight>
                <a:ea typeface="+mn-lt"/>
                <a:cs typeface="+mn-lt"/>
              </a:rPr>
              <a:t>Sjeverozapadni</a:t>
            </a:r>
            <a:r>
              <a:rPr lang="en-US" b="1" dirty="0">
                <a:highlight>
                  <a:srgbClr val="FFFF00"/>
                </a:highlight>
                <a:ea typeface="+mn-lt"/>
                <a:cs typeface="+mn-lt"/>
              </a:rPr>
              <a:t> </a:t>
            </a:r>
            <a:r>
              <a:rPr lang="en-US" b="1" dirty="0" err="1">
                <a:highlight>
                  <a:srgbClr val="FFFF00"/>
                </a:highlight>
                <a:ea typeface="+mn-lt"/>
                <a:cs typeface="+mn-lt"/>
              </a:rPr>
              <a:t>dijalekt</a:t>
            </a:r>
            <a:r>
              <a:rPr lang="en-US" b="1" dirty="0">
                <a:highlight>
                  <a:srgbClr val="FFFF00"/>
                </a:highlight>
                <a:ea typeface="+mn-lt"/>
                <a:cs typeface="+mn-lt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ea typeface="+mn-lt"/>
                <a:cs typeface="+mn-lt"/>
                <a:hlinkClick r:id="rId2"/>
              </a:rPr>
              <a:t>sjevernočakavski (ekavski)</a:t>
            </a:r>
            <a:endParaRPr lang="en-US" b="1"/>
          </a:p>
          <a:p>
            <a:pPr marL="0" indent="0">
              <a:buNone/>
            </a:pPr>
            <a:r>
              <a:rPr lang="en-US" b="1" dirty="0">
                <a:ea typeface="+mn-lt"/>
                <a:cs typeface="+mn-lt"/>
                <a:hlinkClick r:id="rId3"/>
              </a:rPr>
              <a:t>buzetski (zatvoreni ekavski)</a:t>
            </a:r>
            <a:endParaRPr lang="en-US" b="1"/>
          </a:p>
          <a:p>
            <a:r>
              <a:rPr lang="en-US" b="1" dirty="0" err="1">
                <a:highlight>
                  <a:srgbClr val="FFFF00"/>
                </a:highlight>
                <a:ea typeface="+mn-lt"/>
                <a:cs typeface="+mn-lt"/>
              </a:rPr>
              <a:t>Središnji</a:t>
            </a:r>
            <a:r>
              <a:rPr lang="en-US" b="1" dirty="0">
                <a:highlight>
                  <a:srgbClr val="FFFF00"/>
                </a:highlight>
                <a:ea typeface="+mn-lt"/>
                <a:cs typeface="+mn-lt"/>
              </a:rPr>
              <a:t> </a:t>
            </a:r>
            <a:r>
              <a:rPr lang="en-US" b="1" dirty="0" err="1">
                <a:highlight>
                  <a:srgbClr val="FFFF00"/>
                </a:highlight>
                <a:ea typeface="+mn-lt"/>
                <a:cs typeface="+mn-lt"/>
              </a:rPr>
              <a:t>dijalekti</a:t>
            </a:r>
            <a:r>
              <a:rPr lang="en-US" b="1" dirty="0">
                <a:highlight>
                  <a:srgbClr val="FFFF00"/>
                </a:highlight>
                <a:ea typeface="+mn-lt"/>
                <a:cs typeface="+mn-lt"/>
              </a:rPr>
              <a:t>:</a:t>
            </a:r>
            <a:endParaRPr lang="en-US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b="1" dirty="0">
                <a:ea typeface="+mn-lt"/>
                <a:cs typeface="+mn-lt"/>
                <a:hlinkClick r:id="rId4"/>
              </a:rPr>
              <a:t>srednjočakavski (ekavsko-ikavski)</a:t>
            </a:r>
            <a:endParaRPr lang="en-US" b="1"/>
          </a:p>
          <a:p>
            <a:r>
              <a:rPr lang="en-US" b="1" dirty="0" err="1">
                <a:highlight>
                  <a:srgbClr val="FFFF00"/>
                </a:highlight>
                <a:ea typeface="+mn-lt"/>
                <a:cs typeface="+mn-lt"/>
              </a:rPr>
              <a:t>Jugoistočni</a:t>
            </a:r>
            <a:r>
              <a:rPr lang="en-US" b="1" dirty="0">
                <a:highlight>
                  <a:srgbClr val="FFFF00"/>
                </a:highlight>
                <a:ea typeface="+mn-lt"/>
                <a:cs typeface="+mn-lt"/>
              </a:rPr>
              <a:t> </a:t>
            </a:r>
            <a:r>
              <a:rPr lang="en-US" b="1" dirty="0" err="1">
                <a:highlight>
                  <a:srgbClr val="FFFF00"/>
                </a:highlight>
                <a:ea typeface="+mn-lt"/>
                <a:cs typeface="+mn-lt"/>
              </a:rPr>
              <a:t>dijalekti</a:t>
            </a:r>
            <a:r>
              <a:rPr lang="en-US" b="1" dirty="0">
                <a:highlight>
                  <a:srgbClr val="FFFF00"/>
                </a:highlight>
                <a:ea typeface="+mn-lt"/>
                <a:cs typeface="+mn-lt"/>
              </a:rPr>
              <a:t>:</a:t>
            </a:r>
            <a:endParaRPr lang="en-US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b="1" dirty="0">
                <a:ea typeface="+mn-lt"/>
                <a:cs typeface="+mn-lt"/>
                <a:hlinkClick r:id="rId5"/>
              </a:rPr>
              <a:t>južnočakavski (ikavski)</a:t>
            </a:r>
            <a:endParaRPr lang="en-US" b="1"/>
          </a:p>
          <a:p>
            <a:pPr marL="0" indent="0">
              <a:buNone/>
            </a:pPr>
            <a:r>
              <a:rPr lang="en-US" b="1" dirty="0">
                <a:ea typeface="+mn-lt"/>
                <a:cs typeface="+mn-lt"/>
                <a:hlinkClick r:id="rId6"/>
              </a:rPr>
              <a:t>lastovska oaza (jekavski)</a:t>
            </a:r>
            <a:endParaRPr lang="en-US" b="1"/>
          </a:p>
          <a:p>
            <a:pPr marL="0" indent="0">
              <a:buNone/>
            </a:pPr>
            <a:r>
              <a:rPr lang="en-US" b="1" dirty="0">
                <a:ea typeface="+mn-lt"/>
                <a:cs typeface="+mn-lt"/>
                <a:hlinkClick r:id="rId7"/>
              </a:rPr>
              <a:t>jugozapadni istarski (ikavski štakavski)</a:t>
            </a:r>
            <a:endParaRPr lang="en-US" b="1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64596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92931-E7EE-4D11-984F-B70CB6CA0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C60C37B-2F83-4E4C-B656-691EC739F1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4076034"/>
              </p:ext>
            </p:extLst>
          </p:nvPr>
        </p:nvGraphicFramePr>
        <p:xfrm>
          <a:off x="546339" y="373811"/>
          <a:ext cx="11215755" cy="5857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8585">
                  <a:extLst>
                    <a:ext uri="{9D8B030D-6E8A-4147-A177-3AD203B41FA5}">
                      <a16:colId xmlns:a16="http://schemas.microsoft.com/office/drawing/2014/main" val="3163676365"/>
                    </a:ext>
                  </a:extLst>
                </a:gridCol>
                <a:gridCol w="3738585">
                  <a:extLst>
                    <a:ext uri="{9D8B030D-6E8A-4147-A177-3AD203B41FA5}">
                      <a16:colId xmlns:a16="http://schemas.microsoft.com/office/drawing/2014/main" val="3172419593"/>
                    </a:ext>
                  </a:extLst>
                </a:gridCol>
                <a:gridCol w="3738585">
                  <a:extLst>
                    <a:ext uri="{9D8B030D-6E8A-4147-A177-3AD203B41FA5}">
                      <a16:colId xmlns:a16="http://schemas.microsoft.com/office/drawing/2014/main" val="2308478550"/>
                    </a:ext>
                  </a:extLst>
                </a:gridCol>
              </a:tblGrid>
              <a:tr h="589359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effectLst/>
                        </a:rPr>
                        <a:t>naziv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effectLst/>
                        </a:rPr>
                        <a:t>odraz</a:t>
                      </a:r>
                      <a:r>
                        <a:rPr lang="en-US" dirty="0">
                          <a:effectLst/>
                        </a:rPr>
                        <a:t> </a:t>
                      </a:r>
                      <a:r>
                        <a:rPr lang="en-US" u="none" strike="noStrike" dirty="0">
                          <a:effectLst/>
                          <a:hlinkClick r:id="rId2" tooltip="Jat"/>
                        </a:rPr>
                        <a:t>jata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effectLst/>
                        </a:rPr>
                        <a:t>rasprostranjenost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4587231"/>
                  </a:ext>
                </a:extLst>
              </a:tr>
              <a:tr h="589359">
                <a:tc>
                  <a:txBody>
                    <a:bodyPr/>
                    <a:lstStyle/>
                    <a:p>
                      <a:r>
                        <a:rPr lang="en-US" b="1" u="none" strike="noStrike" dirty="0">
                          <a:solidFill>
                            <a:schemeClr val="tx1"/>
                          </a:solidFill>
                          <a:effectLst/>
                          <a:hlinkClick r:id="rId3"/>
                        </a:rPr>
                        <a:t>buzetski ili gornjomiranski</a:t>
                      </a:r>
                      <a:endParaRPr lang="en-US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tx1"/>
                          </a:solidFill>
                          <a:effectLst/>
                        </a:rPr>
                        <a:t>zatvoreno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 e (ẹ)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tx1"/>
                          </a:solidFill>
                          <a:effectLst/>
                        </a:rPr>
                        <a:t>sjeverna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effectLst/>
                        </a:rPr>
                        <a:t>Istra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effectLst/>
                        </a:rPr>
                        <a:t>oko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effectLst/>
                        </a:rPr>
                        <a:t>Buzeta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174484"/>
                  </a:ext>
                </a:extLst>
              </a:tr>
              <a:tr h="589359">
                <a:tc>
                  <a:txBody>
                    <a:bodyPr/>
                    <a:lstStyle/>
                    <a:p>
                      <a:r>
                        <a:rPr lang="en-US" b="1" u="none" strike="noStrike" dirty="0">
                          <a:solidFill>
                            <a:schemeClr val="tx1"/>
                          </a:solidFill>
                          <a:effectLst/>
                          <a:hlinkClick r:id="rId4"/>
                        </a:rPr>
                        <a:t>jugozapadni istarski</a:t>
                      </a:r>
                      <a:endParaRPr lang="en-US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tx1"/>
                          </a:solidFill>
                          <a:effectLst/>
                        </a:rPr>
                        <a:t>ikavski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tx1"/>
                          </a:solidFill>
                          <a:effectLst/>
                        </a:rPr>
                        <a:t>zapadna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effectLst/>
                        </a:rPr>
                        <a:t>Istra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2691927"/>
                  </a:ext>
                </a:extLst>
              </a:tr>
              <a:tr h="589359">
                <a:tc>
                  <a:txBody>
                    <a:bodyPr/>
                    <a:lstStyle/>
                    <a:p>
                      <a:r>
                        <a:rPr lang="en-US" b="1" u="none" strike="noStrike" dirty="0">
                          <a:solidFill>
                            <a:schemeClr val="tx1"/>
                          </a:solidFill>
                          <a:effectLst/>
                          <a:hlinkClick r:id="rId5"/>
                        </a:rPr>
                        <a:t>sjevernočakavski</a:t>
                      </a:r>
                      <a:endParaRPr lang="en-US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tx1"/>
                          </a:solidFill>
                          <a:effectLst/>
                        </a:rPr>
                        <a:t>ekavski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effectLst/>
                        </a:rPr>
                        <a:t>ekavsko-ikavski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tx1"/>
                          </a:solidFill>
                          <a:effectLst/>
                        </a:rPr>
                        <a:t>sjeveroistočna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effectLst/>
                        </a:rPr>
                        <a:t>Istra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en-US" b="1" u="none" strike="noStrike" dirty="0">
                          <a:solidFill>
                            <a:schemeClr val="tx1"/>
                          </a:solidFill>
                          <a:effectLst/>
                          <a:hlinkClick r:id="rId6" tooltip="Kastav"/>
                        </a:rPr>
                        <a:t>Kastavština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effectLst/>
                        </a:rPr>
                        <a:t>okolica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effectLst/>
                        </a:rPr>
                        <a:t>Rijeke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en-US" b="1" u="none" strike="noStrike" dirty="0">
                          <a:solidFill>
                            <a:schemeClr val="tx1"/>
                          </a:solidFill>
                          <a:effectLst/>
                          <a:hlinkClick r:id="rId7" tooltip="Cres"/>
                        </a:rPr>
                        <a:t>Cres</a:t>
                      </a:r>
                      <a:endParaRPr lang="en-US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2935806"/>
                  </a:ext>
                </a:extLst>
              </a:tr>
              <a:tr h="1893093">
                <a:tc>
                  <a:txBody>
                    <a:bodyPr/>
                    <a:lstStyle/>
                    <a:p>
                      <a:r>
                        <a:rPr lang="en-US" b="1" u="none" strike="noStrike" dirty="0">
                          <a:solidFill>
                            <a:schemeClr val="tx1"/>
                          </a:solidFill>
                          <a:effectLst/>
                          <a:hlinkClick r:id="rId8"/>
                        </a:rPr>
                        <a:t>srednjočakavski</a:t>
                      </a:r>
                      <a:endParaRPr lang="en-US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tx1"/>
                          </a:solidFill>
                          <a:effectLst/>
                        </a:rPr>
                        <a:t>ikavsko-ekavski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u="none" strike="noStrike" dirty="0">
                          <a:solidFill>
                            <a:schemeClr val="tx1"/>
                          </a:solidFill>
                          <a:effectLst/>
                          <a:hlinkClick r:id="rId9" tooltip="Dugi otok"/>
                        </a:rPr>
                        <a:t>Dugi otok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en-US" b="1" u="none" strike="noStrike" dirty="0">
                          <a:solidFill>
                            <a:schemeClr val="tx1"/>
                          </a:solidFill>
                          <a:effectLst/>
                          <a:hlinkClick r:id="rId10" tooltip="Kornati"/>
                        </a:rPr>
                        <a:t>Kornati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en-US" b="1" u="none" strike="noStrike" dirty="0">
                          <a:solidFill>
                            <a:schemeClr val="tx1"/>
                          </a:solidFill>
                          <a:effectLst/>
                          <a:hlinkClick r:id="rId11" tooltip="Lošinj"/>
                        </a:rPr>
                        <a:t>Lošinj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en-US" b="1" u="none" strike="noStrike" dirty="0">
                          <a:solidFill>
                            <a:schemeClr val="tx1"/>
                          </a:solidFill>
                          <a:effectLst/>
                          <a:hlinkClick r:id="rId12" tooltip="Krk"/>
                        </a:rPr>
                        <a:t>Krk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en-US" b="1" u="none" strike="noStrike" dirty="0">
                          <a:solidFill>
                            <a:schemeClr val="tx1"/>
                          </a:solidFill>
                          <a:effectLst/>
                          <a:hlinkClick r:id="rId13" tooltip="Rab"/>
                        </a:rPr>
                        <a:t>Rab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en-US" b="1" u="none" strike="noStrike" dirty="0">
                          <a:solidFill>
                            <a:schemeClr val="tx1"/>
                          </a:solidFill>
                          <a:effectLst/>
                          <a:hlinkClick r:id="rId14" tooltip="Pag"/>
                        </a:rPr>
                        <a:t>Pag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en-US" b="1" u="none" strike="noStrike" dirty="0">
                          <a:solidFill>
                            <a:schemeClr val="tx1"/>
                          </a:solidFill>
                          <a:effectLst/>
                          <a:hlinkClick r:id="rId15" tooltip="Vinodol"/>
                        </a:rPr>
                        <a:t>Vinodol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en-US" b="1" u="none" strike="noStrike" dirty="0">
                          <a:solidFill>
                            <a:schemeClr val="tx1"/>
                          </a:solidFill>
                          <a:effectLst/>
                          <a:hlinkClick r:id="rId16" tooltip="Ogulin"/>
                        </a:rPr>
                        <a:t>Ogulin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en-US" b="1" u="none" strike="noStrike" dirty="0">
                          <a:solidFill>
                            <a:schemeClr val="tx1"/>
                          </a:solidFill>
                          <a:effectLst/>
                          <a:hlinkClick r:id="rId17" tooltip="Brinje"/>
                        </a:rPr>
                        <a:t>Brinje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en-US" b="1" u="none" strike="noStrike" dirty="0">
                          <a:solidFill>
                            <a:schemeClr val="tx1"/>
                          </a:solidFill>
                          <a:effectLst/>
                          <a:hlinkClick r:id="rId18" tooltip="Otočac"/>
                        </a:rPr>
                        <a:t>Otočac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en-US" b="1" u="none" strike="noStrike" dirty="0">
                          <a:solidFill>
                            <a:schemeClr val="tx1"/>
                          </a:solidFill>
                          <a:effectLst/>
                          <a:hlinkClick r:id="rId19" tooltip="Duga Resa"/>
                        </a:rPr>
                        <a:t>Duga Resa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effectLst/>
                        </a:rPr>
                        <a:t>područje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 od </a:t>
                      </a:r>
                      <a:r>
                        <a:rPr lang="en-US" b="1" u="none" strike="noStrike" dirty="0">
                          <a:solidFill>
                            <a:schemeClr val="tx1"/>
                          </a:solidFill>
                          <a:effectLst/>
                          <a:hlinkClick r:id="rId20" tooltip="Mune (stranica ne postoji)"/>
                        </a:rPr>
                        <a:t>Muna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 u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effectLst/>
                        </a:rPr>
                        <a:t>sjevernoj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effectLst/>
                        </a:rPr>
                        <a:t>Istri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 do </a:t>
                      </a:r>
                      <a:r>
                        <a:rPr lang="en-US" b="1" u="none" strike="noStrike" dirty="0">
                          <a:solidFill>
                            <a:schemeClr val="tx1"/>
                          </a:solidFill>
                          <a:effectLst/>
                          <a:hlinkClick r:id="rId21" tooltip="Obrov (stranica ne postoji)"/>
                        </a:rPr>
                        <a:t>Obrova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 u </a:t>
                      </a:r>
                      <a:r>
                        <a:rPr lang="en-US" b="1" u="none" strike="noStrike" dirty="0">
                          <a:solidFill>
                            <a:schemeClr val="tx1"/>
                          </a:solidFill>
                          <a:effectLst/>
                          <a:hlinkClick r:id="rId22" tooltip="Slovenija"/>
                        </a:rPr>
                        <a:t>Sloveniji</a:t>
                      </a:r>
                      <a:r>
                        <a:rPr lang="en-US" b="1" u="none" strike="noStrike" baseline="30000" dirty="0">
                          <a:solidFill>
                            <a:schemeClr val="tx1"/>
                          </a:solidFill>
                          <a:effectLst/>
                          <a:hlinkClick r:id="rId23"/>
                        </a:rPr>
                        <a:t>[11]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effectLst/>
                        </a:rPr>
                        <a:t>dio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effectLst/>
                        </a:rPr>
                        <a:t>središnje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 Istre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0231369"/>
                  </a:ext>
                </a:extLst>
              </a:tr>
              <a:tr h="1017984">
                <a:tc>
                  <a:txBody>
                    <a:bodyPr/>
                    <a:lstStyle/>
                    <a:p>
                      <a:r>
                        <a:rPr lang="en-US" b="1" u="none" strike="noStrike" dirty="0">
                          <a:solidFill>
                            <a:schemeClr val="tx1"/>
                          </a:solidFill>
                          <a:effectLst/>
                          <a:hlinkClick r:id="rId24"/>
                        </a:rPr>
                        <a:t>južnočakavski</a:t>
                      </a:r>
                      <a:endParaRPr lang="en-US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tx1"/>
                          </a:solidFill>
                          <a:effectLst/>
                        </a:rPr>
                        <a:t>ikavski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u="none" strike="noStrike" dirty="0">
                          <a:solidFill>
                            <a:schemeClr val="tx1"/>
                          </a:solidFill>
                          <a:effectLst/>
                          <a:hlinkClick r:id="rId25" tooltip="Korčula"/>
                        </a:rPr>
                        <a:t>Korčula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en-US" b="1" u="none" strike="noStrike" dirty="0">
                          <a:solidFill>
                            <a:schemeClr val="tx1"/>
                          </a:solidFill>
                          <a:effectLst/>
                          <a:hlinkClick r:id="rId26" tooltip="Pelješac"/>
                        </a:rPr>
                        <a:t>Pelješac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en-US" b="1" u="none" strike="noStrike" dirty="0">
                          <a:solidFill>
                            <a:schemeClr val="tx1"/>
                          </a:solidFill>
                          <a:effectLst/>
                          <a:hlinkClick r:id="rId27" tooltip="Brač"/>
                        </a:rPr>
                        <a:t>Brač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en-US" b="1" u="none" strike="noStrike" dirty="0">
                          <a:solidFill>
                            <a:schemeClr val="tx1"/>
                          </a:solidFill>
                          <a:effectLst/>
                          <a:hlinkClick r:id="rId28" tooltip="Hvar"/>
                        </a:rPr>
                        <a:t>Hvar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en-US" b="1" u="sng" dirty="0">
                          <a:solidFill>
                            <a:schemeClr val="tx1"/>
                          </a:solidFill>
                          <a:effectLst/>
                          <a:hlinkClick r:id="rId29"/>
                        </a:rPr>
                        <a:t>Vis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en-US" b="1" u="none" strike="noStrike" dirty="0">
                          <a:solidFill>
                            <a:schemeClr val="tx1"/>
                          </a:solidFill>
                          <a:effectLst/>
                          <a:hlinkClick r:id="rId30" tooltip="Šolta"/>
                        </a:rPr>
                        <a:t>Šolta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effectLst/>
                        </a:rPr>
                        <a:t>okolica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b="1" u="none" strike="noStrike" dirty="0">
                          <a:solidFill>
                            <a:schemeClr val="tx1"/>
                          </a:solidFill>
                          <a:effectLst/>
                          <a:hlinkClick r:id="rId31" tooltip="Split"/>
                        </a:rPr>
                        <a:t>Splita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b="1" u="none" strike="noStrike" dirty="0">
                          <a:solidFill>
                            <a:schemeClr val="tx1"/>
                          </a:solidFill>
                          <a:effectLst/>
                          <a:hlinkClick r:id="rId32" tooltip="Zadar"/>
                        </a:rPr>
                        <a:t>Zadra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effectLst/>
                        </a:rPr>
                        <a:t>sjeverozapadna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effectLst/>
                        </a:rPr>
                        <a:t>Istra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1984518"/>
                  </a:ext>
                </a:extLst>
              </a:tr>
              <a:tr h="589359">
                <a:tc>
                  <a:txBody>
                    <a:bodyPr/>
                    <a:lstStyle/>
                    <a:p>
                      <a:r>
                        <a:rPr lang="en-US" b="1" u="none" strike="noStrike" dirty="0">
                          <a:solidFill>
                            <a:schemeClr val="tx1"/>
                          </a:solidFill>
                          <a:effectLst/>
                          <a:hlinkClick r:id="rId33"/>
                        </a:rPr>
                        <a:t>lastovski</a:t>
                      </a:r>
                      <a:endParaRPr lang="en-US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tx1"/>
                          </a:solidFill>
                          <a:effectLst/>
                        </a:rPr>
                        <a:t>jekavski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u="none" strike="noStrike" dirty="0">
                          <a:solidFill>
                            <a:schemeClr val="tx1"/>
                          </a:solidFill>
                          <a:effectLst/>
                          <a:hlinkClick r:id="rId34" tooltip="Lastovo"/>
                        </a:rPr>
                        <a:t>Lastovo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en-US" b="1" u="none" strike="noStrike" dirty="0">
                          <a:solidFill>
                            <a:schemeClr val="tx1"/>
                          </a:solidFill>
                          <a:effectLst/>
                          <a:hlinkClick r:id="rId35" tooltip="Janjina"/>
                        </a:rPr>
                        <a:t>Janjina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effectLst/>
                        </a:rPr>
                        <a:t>na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effectLst/>
                        </a:rPr>
                        <a:t>Pelješcu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en-US" b="1" u="none" strike="noStrike" dirty="0">
                          <a:solidFill>
                            <a:schemeClr val="tx1"/>
                          </a:solidFill>
                          <a:effectLst/>
                          <a:hlinkClick r:id="rId36" tooltip="Bigova"/>
                        </a:rPr>
                        <a:t>Bigova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effectLst/>
                        </a:rPr>
                        <a:t>na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effectLst/>
                        </a:rPr>
                        <a:t>jugu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effectLst/>
                        </a:rPr>
                        <a:t>Crne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 Core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6258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0022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94A77F"/>
          </a:solidFill>
          <a:ln w="38100" cap="rnd">
            <a:solidFill>
              <a:srgbClr val="94A77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74D9FA-EA4E-427E-BA24-FB5434660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6600"/>
              <a:t>ČAKAVSKO NARJEČJE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7AD58-6AE5-41AF-AADF-ADC49FFD3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 dirty="0" err="1">
                <a:ea typeface="+mn-lt"/>
                <a:cs typeface="+mn-lt"/>
              </a:rPr>
              <a:t>Naziv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potječe</a:t>
            </a:r>
            <a:r>
              <a:rPr lang="en-US" b="1" dirty="0">
                <a:ea typeface="+mn-lt"/>
                <a:cs typeface="+mn-lt"/>
              </a:rPr>
              <a:t> od </a:t>
            </a:r>
            <a:r>
              <a:rPr lang="en-US" b="1" dirty="0" err="1">
                <a:ea typeface="+mn-lt"/>
                <a:cs typeface="+mn-lt"/>
              </a:rPr>
              <a:t>odnosno-upitne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zamjenice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ča</a:t>
            </a:r>
            <a:r>
              <a:rPr lang="en-US" b="1" dirty="0">
                <a:ea typeface="+mn-lt"/>
                <a:cs typeface="+mn-lt"/>
              </a:rPr>
              <a:t>, </a:t>
            </a:r>
            <a:r>
              <a:rPr lang="en-US" b="1" dirty="0" err="1">
                <a:ea typeface="+mn-lt"/>
                <a:cs typeface="+mn-lt"/>
              </a:rPr>
              <a:t>koja</a:t>
            </a:r>
            <a:r>
              <a:rPr lang="en-US" b="1" dirty="0">
                <a:ea typeface="+mn-lt"/>
                <a:cs typeface="+mn-lt"/>
              </a:rPr>
              <a:t> je </a:t>
            </a:r>
            <a:r>
              <a:rPr lang="en-US" b="1" dirty="0" err="1">
                <a:ea typeface="+mn-lt"/>
                <a:cs typeface="+mn-lt"/>
              </a:rPr>
              <a:t>nastala</a:t>
            </a:r>
            <a:r>
              <a:rPr lang="en-US" b="1" dirty="0">
                <a:ea typeface="+mn-lt"/>
                <a:cs typeface="+mn-lt"/>
              </a:rPr>
              <a:t> od </a:t>
            </a:r>
            <a:r>
              <a:rPr lang="en-US" b="1" dirty="0" err="1">
                <a:ea typeface="+mn-lt"/>
                <a:cs typeface="+mn-lt"/>
              </a:rPr>
              <a:t>arhaične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zamjenice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čь</a:t>
            </a:r>
            <a:r>
              <a:rPr lang="en-US" b="1" dirty="0">
                <a:ea typeface="+mn-lt"/>
                <a:cs typeface="+mn-lt"/>
              </a:rPr>
              <a:t> (ь je </a:t>
            </a:r>
            <a:r>
              <a:rPr lang="en-US" b="1" dirty="0" err="1">
                <a:ea typeface="+mn-lt"/>
                <a:cs typeface="+mn-lt"/>
              </a:rPr>
              <a:t>oznaka</a:t>
            </a:r>
            <a:r>
              <a:rPr lang="en-US" b="1" dirty="0">
                <a:ea typeface="+mn-lt"/>
                <a:cs typeface="+mn-lt"/>
              </a:rPr>
              <a:t> za </a:t>
            </a:r>
            <a:r>
              <a:rPr lang="en-US" b="1" dirty="0" err="1">
                <a:ea typeface="+mn-lt"/>
                <a:cs typeface="+mn-lt"/>
              </a:rPr>
              <a:t>poluglas</a:t>
            </a:r>
            <a:r>
              <a:rPr lang="en-US" b="1" dirty="0">
                <a:ea typeface="+mn-lt"/>
                <a:cs typeface="+mn-lt"/>
              </a:rPr>
              <a:t>)</a:t>
            </a:r>
          </a:p>
          <a:p>
            <a:r>
              <a:rPr lang="en-US" b="1" dirty="0" err="1">
                <a:ea typeface="+mn-lt"/>
                <a:cs typeface="+mn-lt"/>
              </a:rPr>
              <a:t>Kasnije</a:t>
            </a:r>
            <a:r>
              <a:rPr lang="en-US" b="1" dirty="0">
                <a:ea typeface="+mn-lt"/>
                <a:cs typeface="+mn-lt"/>
              </a:rPr>
              <a:t> se </a:t>
            </a:r>
            <a:r>
              <a:rPr lang="en-US" b="1" dirty="0" err="1">
                <a:ea typeface="+mn-lt"/>
                <a:cs typeface="+mn-lt"/>
              </a:rPr>
              <a:t>polugas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vokalizirao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prešao</a:t>
            </a:r>
            <a:r>
              <a:rPr lang="en-US" b="1" dirty="0">
                <a:ea typeface="+mn-lt"/>
                <a:cs typeface="+mn-lt"/>
              </a:rPr>
              <a:t> u a </a:t>
            </a:r>
            <a:r>
              <a:rPr lang="en-US" b="1" dirty="0" err="1">
                <a:ea typeface="+mn-lt"/>
                <a:cs typeface="+mn-lt"/>
              </a:rPr>
              <a:t>te</a:t>
            </a:r>
            <a:r>
              <a:rPr lang="en-US" b="1" dirty="0">
                <a:ea typeface="+mn-lt"/>
                <a:cs typeface="+mn-lt"/>
              </a:rPr>
              <a:t> je </a:t>
            </a:r>
            <a:r>
              <a:rPr lang="en-US" b="1" dirty="0" err="1">
                <a:ea typeface="+mn-lt"/>
                <a:cs typeface="+mn-lt"/>
              </a:rPr>
              <a:t>nastalo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ča</a:t>
            </a:r>
            <a:r>
              <a:rPr lang="en-US" b="1" dirty="0">
                <a:ea typeface="+mn-lt"/>
                <a:cs typeface="+mn-lt"/>
              </a:rPr>
              <a:t> (a </a:t>
            </a:r>
            <a:r>
              <a:rPr lang="en-US" b="1" dirty="0" err="1">
                <a:ea typeface="+mn-lt"/>
                <a:cs typeface="+mn-lt"/>
              </a:rPr>
              <a:t>javljaju</a:t>
            </a:r>
            <a:r>
              <a:rPr lang="en-US" b="1" dirty="0">
                <a:ea typeface="+mn-lt"/>
                <a:cs typeface="+mn-lt"/>
              </a:rPr>
              <a:t> se </a:t>
            </a:r>
            <a:r>
              <a:rPr lang="en-US" b="1" dirty="0" err="1">
                <a:ea typeface="+mn-lt"/>
                <a:cs typeface="+mn-lt"/>
              </a:rPr>
              <a:t>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druge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kombinacije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če</a:t>
            </a:r>
            <a:r>
              <a:rPr lang="en-US" b="1" dirty="0">
                <a:ea typeface="+mn-lt"/>
                <a:cs typeface="+mn-lt"/>
              </a:rPr>
              <a:t>, ca, </a:t>
            </a:r>
            <a:r>
              <a:rPr lang="en-US" b="1" dirty="0" err="1">
                <a:ea typeface="+mn-lt"/>
                <a:cs typeface="+mn-lt"/>
              </a:rPr>
              <a:t>ce</a:t>
            </a:r>
            <a:r>
              <a:rPr lang="en-US" b="1" dirty="0">
                <a:ea typeface="+mn-lt"/>
                <a:cs typeface="+mn-lt"/>
              </a:rPr>
              <a:t>, </a:t>
            </a:r>
            <a:r>
              <a:rPr lang="en-US" b="1" dirty="0" err="1">
                <a:ea typeface="+mn-lt"/>
                <a:cs typeface="+mn-lt"/>
              </a:rPr>
              <a:t>ća</a:t>
            </a:r>
            <a:r>
              <a:rPr lang="en-US" b="1" dirty="0">
                <a:ea typeface="+mn-lt"/>
                <a:cs typeface="+mn-lt"/>
              </a:rPr>
              <a:t>, </a:t>
            </a:r>
            <a:r>
              <a:rPr lang="en-US" b="1" dirty="0" err="1">
                <a:ea typeface="+mn-lt"/>
                <a:cs typeface="+mn-lt"/>
              </a:rPr>
              <a:t>će</a:t>
            </a:r>
            <a:r>
              <a:rPr lang="en-US" b="1" dirty="0">
                <a:ea typeface="+mn-lt"/>
                <a:cs typeface="+mn-lt"/>
              </a:rPr>
              <a:t>...)</a:t>
            </a:r>
          </a:p>
          <a:p>
            <a:r>
              <a:rPr lang="en-US" b="1" dirty="0" err="1">
                <a:ea typeface="+mn-lt"/>
                <a:cs typeface="+mn-lt"/>
              </a:rPr>
              <a:t>Čakavski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govori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prostiru</a:t>
            </a:r>
            <a:r>
              <a:rPr lang="en-US" b="1" dirty="0">
                <a:ea typeface="+mn-lt"/>
                <a:cs typeface="+mn-lt"/>
              </a:rPr>
              <a:t> se </a:t>
            </a:r>
            <a:r>
              <a:rPr lang="en-US" b="1" dirty="0" err="1">
                <a:ea typeface="+mn-lt"/>
                <a:cs typeface="+mn-lt"/>
              </a:rPr>
              <a:t>uglavnom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na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jadranskoj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obali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otocima</a:t>
            </a:r>
            <a:r>
              <a:rPr lang="en-US" b="1" dirty="0">
                <a:ea typeface="+mn-lt"/>
                <a:cs typeface="+mn-lt"/>
              </a:rPr>
              <a:t>, a u </a:t>
            </a:r>
            <a:r>
              <a:rPr lang="en-US" b="1" dirty="0" err="1">
                <a:ea typeface="+mn-lt"/>
                <a:cs typeface="+mn-lt"/>
              </a:rPr>
              <a:t>Lici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Pokuplju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prodiru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prilično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duboko</a:t>
            </a:r>
            <a:r>
              <a:rPr lang="en-US" b="1" dirty="0">
                <a:ea typeface="+mn-lt"/>
                <a:cs typeface="+mn-lt"/>
              </a:rPr>
              <a:t> u </a:t>
            </a:r>
            <a:r>
              <a:rPr lang="en-US" b="1" dirty="0" err="1">
                <a:ea typeface="+mn-lt"/>
                <a:cs typeface="+mn-lt"/>
              </a:rPr>
              <a:t>kopno</a:t>
            </a:r>
            <a:endParaRPr lang="en-US" b="1" dirty="0">
              <a:ea typeface="+mn-lt"/>
              <a:cs typeface="+mn-lt"/>
            </a:endParaRPr>
          </a:p>
          <a:p>
            <a:r>
              <a:rPr lang="en-US" b="1" dirty="0">
                <a:ea typeface="+mn-lt"/>
                <a:cs typeface="+mn-lt"/>
              </a:rPr>
              <a:t>U </a:t>
            </a:r>
            <a:r>
              <a:rPr lang="en-US" b="1" dirty="0" err="1">
                <a:ea typeface="+mn-lt"/>
                <a:cs typeface="+mn-lt"/>
              </a:rPr>
              <a:t>čakavskom</a:t>
            </a:r>
            <a:r>
              <a:rPr lang="en-US" b="1" dirty="0">
                <a:ea typeface="+mn-lt"/>
                <a:cs typeface="+mn-lt"/>
              </a:rPr>
              <a:t> se </a:t>
            </a:r>
            <a:r>
              <a:rPr lang="en-US" b="1" dirty="0" err="1">
                <a:ea typeface="+mn-lt"/>
                <a:cs typeface="+mn-lt"/>
              </a:rPr>
              <a:t>narječju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pojavljuje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velik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broj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arhaičnih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riječi</a:t>
            </a:r>
            <a:r>
              <a:rPr lang="en-US" b="1" dirty="0">
                <a:ea typeface="+mn-lt"/>
                <a:cs typeface="+mn-lt"/>
              </a:rPr>
              <a:t>, </a:t>
            </a:r>
            <a:r>
              <a:rPr lang="en-US" b="1" dirty="0" err="1">
                <a:ea typeface="+mn-lt"/>
                <a:cs typeface="+mn-lt"/>
              </a:rPr>
              <a:t>naročito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na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sjeveru</a:t>
            </a:r>
            <a:r>
              <a:rPr lang="en-US" b="1" dirty="0">
                <a:ea typeface="+mn-lt"/>
                <a:cs typeface="+mn-lt"/>
              </a:rPr>
              <a:t> (</a:t>
            </a:r>
            <a:r>
              <a:rPr lang="en-US" b="1" i="1" dirty="0" err="1">
                <a:ea typeface="+mn-lt"/>
                <a:cs typeface="+mn-lt"/>
              </a:rPr>
              <a:t>leh</a:t>
            </a:r>
            <a:r>
              <a:rPr lang="en-US" b="1" dirty="0">
                <a:ea typeface="+mn-lt"/>
                <a:cs typeface="+mn-lt"/>
              </a:rPr>
              <a:t> "</a:t>
            </a:r>
            <a:r>
              <a:rPr lang="en-US" b="1" dirty="0" err="1">
                <a:ea typeface="+mn-lt"/>
                <a:cs typeface="+mn-lt"/>
              </a:rPr>
              <a:t>samo</a:t>
            </a:r>
            <a:r>
              <a:rPr lang="en-US" b="1" dirty="0">
                <a:ea typeface="+mn-lt"/>
                <a:cs typeface="+mn-lt"/>
              </a:rPr>
              <a:t>"); </a:t>
            </a:r>
            <a:r>
              <a:rPr lang="en-US" b="1" dirty="0" err="1">
                <a:ea typeface="+mn-lt"/>
                <a:cs typeface="+mn-lt"/>
              </a:rPr>
              <a:t>prisutan</a:t>
            </a:r>
            <a:r>
              <a:rPr lang="en-US" b="1" dirty="0">
                <a:ea typeface="+mn-lt"/>
                <a:cs typeface="+mn-lt"/>
              </a:rPr>
              <a:t> je </a:t>
            </a:r>
            <a:r>
              <a:rPr lang="en-US" b="1" dirty="0" err="1">
                <a:ea typeface="+mn-lt"/>
                <a:cs typeface="+mn-lt"/>
              </a:rPr>
              <a:t>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velik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broj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romanizama</a:t>
            </a:r>
            <a:r>
              <a:rPr lang="en-US" b="1" dirty="0">
                <a:ea typeface="+mn-lt"/>
                <a:cs typeface="+mn-lt"/>
              </a:rPr>
              <a:t> (</a:t>
            </a:r>
            <a:r>
              <a:rPr lang="en-US" b="1" dirty="0" err="1">
                <a:ea typeface="+mn-lt"/>
                <a:cs typeface="+mn-lt"/>
              </a:rPr>
              <a:t>npr</a:t>
            </a:r>
            <a:r>
              <a:rPr lang="en-US" b="1" dirty="0">
                <a:ea typeface="+mn-lt"/>
                <a:cs typeface="+mn-lt"/>
              </a:rPr>
              <a:t>. </a:t>
            </a:r>
            <a:r>
              <a:rPr lang="en-US" b="1" i="1" dirty="0" err="1">
                <a:ea typeface="+mn-lt"/>
                <a:cs typeface="+mn-lt"/>
              </a:rPr>
              <a:t>škur</a:t>
            </a:r>
            <a:r>
              <a:rPr lang="en-US" b="1" dirty="0">
                <a:ea typeface="+mn-lt"/>
                <a:cs typeface="+mn-lt"/>
              </a:rPr>
              <a:t> "</a:t>
            </a:r>
            <a:r>
              <a:rPr lang="en-US" b="1" dirty="0" err="1">
                <a:ea typeface="+mn-lt"/>
                <a:cs typeface="+mn-lt"/>
              </a:rPr>
              <a:t>taman</a:t>
            </a:r>
            <a:r>
              <a:rPr lang="en-US" b="1" dirty="0">
                <a:ea typeface="+mn-lt"/>
                <a:cs typeface="+mn-lt"/>
              </a:rPr>
              <a:t>")</a:t>
            </a:r>
            <a:endParaRPr lang="en-US" b="1" dirty="0" err="1">
              <a:ea typeface="+mn-lt"/>
              <a:cs typeface="+mn-lt"/>
            </a:endParaRPr>
          </a:p>
          <a:p>
            <a:r>
              <a:rPr lang="en-US" b="1" dirty="0" err="1">
                <a:ea typeface="+mn-lt"/>
                <a:cs typeface="+mn-lt"/>
              </a:rPr>
              <a:t>Neke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karakteristične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riječi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su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i="1" dirty="0" err="1">
                <a:ea typeface="+mn-lt"/>
                <a:cs typeface="+mn-lt"/>
              </a:rPr>
              <a:t>ča</a:t>
            </a:r>
            <a:r>
              <a:rPr lang="en-US" b="1" dirty="0">
                <a:ea typeface="+mn-lt"/>
                <a:cs typeface="+mn-lt"/>
              </a:rPr>
              <a:t> "</a:t>
            </a:r>
            <a:r>
              <a:rPr lang="en-US" b="1" dirty="0" err="1">
                <a:ea typeface="+mn-lt"/>
                <a:cs typeface="+mn-lt"/>
              </a:rPr>
              <a:t>što</a:t>
            </a:r>
            <a:r>
              <a:rPr lang="en-US" b="1" dirty="0">
                <a:ea typeface="+mn-lt"/>
                <a:cs typeface="+mn-lt"/>
              </a:rPr>
              <a:t>", </a:t>
            </a:r>
            <a:r>
              <a:rPr lang="en-US" b="1" i="1" dirty="0" err="1">
                <a:ea typeface="+mn-lt"/>
                <a:cs typeface="+mn-lt"/>
              </a:rPr>
              <a:t>aš</a:t>
            </a:r>
            <a:r>
              <a:rPr lang="en-US" b="1" dirty="0">
                <a:ea typeface="+mn-lt"/>
                <a:cs typeface="+mn-lt"/>
              </a:rPr>
              <a:t> "</a:t>
            </a:r>
            <a:r>
              <a:rPr lang="en-US" b="1" dirty="0" err="1">
                <a:ea typeface="+mn-lt"/>
                <a:cs typeface="+mn-lt"/>
              </a:rPr>
              <a:t>jer</a:t>
            </a:r>
            <a:r>
              <a:rPr lang="en-US" b="1" dirty="0">
                <a:ea typeface="+mn-lt"/>
                <a:cs typeface="+mn-lt"/>
              </a:rPr>
              <a:t>", </a:t>
            </a:r>
            <a:r>
              <a:rPr lang="en-US" b="1" i="1" dirty="0" err="1">
                <a:ea typeface="+mn-lt"/>
                <a:cs typeface="+mn-lt"/>
              </a:rPr>
              <a:t>zač</a:t>
            </a:r>
            <a:r>
              <a:rPr lang="en-US" b="1" dirty="0">
                <a:ea typeface="+mn-lt"/>
                <a:cs typeface="+mn-lt"/>
              </a:rPr>
              <a:t>, "</a:t>
            </a:r>
            <a:r>
              <a:rPr lang="en-US" b="1" dirty="0" err="1">
                <a:ea typeface="+mn-lt"/>
                <a:cs typeface="+mn-lt"/>
              </a:rPr>
              <a:t>zašto</a:t>
            </a:r>
            <a:r>
              <a:rPr lang="en-US" b="1" dirty="0">
                <a:ea typeface="+mn-lt"/>
                <a:cs typeface="+mn-lt"/>
              </a:rPr>
              <a:t>" </a:t>
            </a:r>
            <a:r>
              <a:rPr lang="en-US" b="1" dirty="0" err="1">
                <a:ea typeface="+mn-lt"/>
                <a:cs typeface="+mn-lt"/>
              </a:rPr>
              <a:t>itd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40953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83E6F-9A39-4906-83A5-B08934A98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PRIMJER PJESME NA ČAKAVSKOM NARJEČJU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C240E-81CC-4C7D-905D-29B1AE46E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4502" y="2015649"/>
            <a:ext cx="2248619" cy="4884563"/>
          </a:xfr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algn="ctr">
              <a:buNone/>
            </a:pPr>
            <a:r>
              <a:rPr lang="en-US" b="1" dirty="0">
                <a:ea typeface="+mn-lt"/>
                <a:cs typeface="+mn-lt"/>
              </a:rPr>
              <a:t>Pere </a:t>
            </a:r>
            <a:r>
              <a:rPr lang="en-US" b="1" dirty="0" err="1">
                <a:ea typeface="+mn-lt"/>
                <a:cs typeface="+mn-lt"/>
              </a:rPr>
              <a:t>Ljubić</a:t>
            </a:r>
            <a:r>
              <a:rPr lang="en-US" b="1" dirty="0">
                <a:ea typeface="+mn-lt"/>
                <a:cs typeface="+mn-lt"/>
              </a:rPr>
              <a:t> (1901 – 1952)</a:t>
            </a:r>
            <a:endParaRPr lang="en-US" b="1" dirty="0"/>
          </a:p>
          <a:p>
            <a:pPr algn="ctr">
              <a:buNone/>
            </a:pPr>
            <a:r>
              <a:rPr lang="en-US" b="1" dirty="0">
                <a:ea typeface="+mn-lt"/>
                <a:cs typeface="+mn-lt"/>
              </a:rPr>
              <a:t>DVADESET POGLAVIC OBIŠENIH</a:t>
            </a:r>
            <a:endParaRPr lang="en-US" b="1" dirty="0"/>
          </a:p>
          <a:p>
            <a:pPr algn="ctr">
              <a:buNone/>
            </a:pPr>
            <a:r>
              <a:rPr lang="en-US" dirty="0" err="1">
                <a:ea typeface="+mn-lt"/>
                <a:cs typeface="+mn-lt"/>
              </a:rPr>
              <a:t>S</a:t>
            </a:r>
            <a:r>
              <a:rPr lang="en-US" b="1" dirty="0" err="1">
                <a:ea typeface="+mn-lt"/>
                <a:cs typeface="+mn-lt"/>
              </a:rPr>
              <a:t>trah</a:t>
            </a:r>
            <a:r>
              <a:rPr lang="en-US" b="1" dirty="0">
                <a:ea typeface="+mn-lt"/>
                <a:cs typeface="+mn-lt"/>
              </a:rPr>
              <a:t> po </a:t>
            </a:r>
            <a:r>
              <a:rPr lang="en-US" b="1" dirty="0" err="1">
                <a:ea typeface="+mn-lt"/>
                <a:cs typeface="+mn-lt"/>
              </a:rPr>
              <a:t>portih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svud</a:t>
            </a:r>
            <a:r>
              <a:rPr lang="en-US" b="1" dirty="0">
                <a:ea typeface="+mn-lt"/>
                <a:cs typeface="+mn-lt"/>
              </a:rPr>
              <a:t> po </a:t>
            </a:r>
            <a:r>
              <a:rPr lang="en-US" b="1" dirty="0" err="1">
                <a:ea typeface="+mn-lt"/>
                <a:cs typeface="+mn-lt"/>
              </a:rPr>
              <a:t>škoju</a:t>
            </a:r>
            <a:r>
              <a:rPr lang="en-US" b="1" dirty="0">
                <a:ea typeface="+mn-lt"/>
                <a:cs typeface="+mn-lt"/>
              </a:rPr>
              <a:t>.</a:t>
            </a:r>
          </a:p>
          <a:p>
            <a:pPr algn="ctr">
              <a:buNone/>
            </a:pPr>
            <a:r>
              <a:rPr lang="en-US" b="1" dirty="0" err="1">
                <a:ea typeface="+mn-lt"/>
                <a:cs typeface="+mn-lt"/>
              </a:rPr>
              <a:t>Vitar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popuhuje</a:t>
            </a:r>
            <a:r>
              <a:rPr lang="en-US" b="1" dirty="0">
                <a:ea typeface="+mn-lt"/>
                <a:cs typeface="+mn-lt"/>
              </a:rPr>
              <a:t>, </a:t>
            </a:r>
            <a:r>
              <a:rPr lang="en-US" b="1" dirty="0" err="1">
                <a:ea typeface="+mn-lt"/>
                <a:cs typeface="+mn-lt"/>
              </a:rPr>
              <a:t>galije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pozibuje</a:t>
            </a:r>
            <a:endParaRPr lang="en-US" b="1"/>
          </a:p>
          <a:p>
            <a:pPr algn="ctr">
              <a:buNone/>
            </a:pPr>
            <a:r>
              <a:rPr lang="en-US" b="1" dirty="0" err="1">
                <a:ea typeface="+mn-lt"/>
                <a:cs typeface="+mn-lt"/>
              </a:rPr>
              <a:t>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zvižje</a:t>
            </a:r>
            <a:r>
              <a:rPr lang="en-US" b="1" dirty="0">
                <a:ea typeface="+mn-lt"/>
                <a:cs typeface="+mn-lt"/>
              </a:rPr>
              <a:t> u </a:t>
            </a:r>
            <a:r>
              <a:rPr lang="en-US" b="1" dirty="0" err="1">
                <a:ea typeface="+mn-lt"/>
                <a:cs typeface="+mn-lt"/>
              </a:rPr>
              <a:t>svaken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konopu</a:t>
            </a:r>
            <a:r>
              <a:rPr lang="en-US" b="1" dirty="0">
                <a:ea typeface="+mn-lt"/>
                <a:cs typeface="+mn-lt"/>
              </a:rPr>
              <a:t>;</a:t>
            </a:r>
            <a:endParaRPr lang="en-US" b="1"/>
          </a:p>
          <a:p>
            <a:pPr algn="ctr">
              <a:buNone/>
            </a:pPr>
            <a:r>
              <a:rPr lang="en-US" b="1" dirty="0">
                <a:ea typeface="+mn-lt"/>
                <a:cs typeface="+mn-lt"/>
              </a:rPr>
              <a:t>a </a:t>
            </a:r>
            <a:r>
              <a:rPr lang="en-US" b="1" dirty="0" err="1">
                <a:ea typeface="+mn-lt"/>
                <a:cs typeface="+mn-lt"/>
              </a:rPr>
              <a:t>hlamadu</a:t>
            </a:r>
            <a:r>
              <a:rPr lang="en-US" b="1" dirty="0">
                <a:ea typeface="+mn-lt"/>
                <a:cs typeface="+mn-lt"/>
              </a:rPr>
              <a:t> se </a:t>
            </a:r>
            <a:r>
              <a:rPr lang="en-US" b="1" dirty="0" err="1">
                <a:ea typeface="+mn-lt"/>
                <a:cs typeface="+mn-lt"/>
              </a:rPr>
              <a:t>na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lantinah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martvaci</a:t>
            </a:r>
            <a:r>
              <a:rPr lang="en-US" b="1" dirty="0">
                <a:ea typeface="+mn-lt"/>
                <a:cs typeface="+mn-lt"/>
              </a:rPr>
              <a:t> u </a:t>
            </a:r>
            <a:r>
              <a:rPr lang="en-US" b="1" dirty="0" err="1">
                <a:ea typeface="+mn-lt"/>
                <a:cs typeface="+mn-lt"/>
              </a:rPr>
              <a:t>robi</a:t>
            </a:r>
            <a:endParaRPr lang="en-US" b="1"/>
          </a:p>
          <a:p>
            <a:pPr algn="ctr">
              <a:buNone/>
            </a:pPr>
            <a:r>
              <a:rPr lang="en-US" b="1" dirty="0" err="1">
                <a:ea typeface="+mn-lt"/>
                <a:cs typeface="+mn-lt"/>
              </a:rPr>
              <a:t>iskrivjenih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glav</a:t>
            </a:r>
            <a:r>
              <a:rPr lang="en-US" b="1" dirty="0">
                <a:ea typeface="+mn-lt"/>
                <a:cs typeface="+mn-lt"/>
              </a:rPr>
              <a:t>;</a:t>
            </a:r>
            <a:endParaRPr lang="en-US" b="1"/>
          </a:p>
          <a:p>
            <a:pPr algn="ctr">
              <a:buNone/>
            </a:pPr>
            <a:r>
              <a:rPr lang="en-US" b="1" dirty="0" err="1">
                <a:ea typeface="+mn-lt"/>
                <a:cs typeface="+mn-lt"/>
              </a:rPr>
              <a:t>mašu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noge</a:t>
            </a:r>
            <a:r>
              <a:rPr lang="en-US" b="1" dirty="0">
                <a:ea typeface="+mn-lt"/>
                <a:cs typeface="+mn-lt"/>
              </a:rPr>
              <a:t>, </a:t>
            </a:r>
            <a:r>
              <a:rPr lang="en-US" b="1" dirty="0" err="1">
                <a:ea typeface="+mn-lt"/>
                <a:cs typeface="+mn-lt"/>
              </a:rPr>
              <a:t>ruke</a:t>
            </a:r>
            <a:r>
              <a:rPr lang="en-US" b="1" dirty="0">
                <a:ea typeface="+mn-lt"/>
                <a:cs typeface="+mn-lt"/>
              </a:rPr>
              <a:t>,</a:t>
            </a:r>
            <a:endParaRPr lang="en-US" b="1"/>
          </a:p>
          <a:p>
            <a:pPr algn="ctr">
              <a:buNone/>
            </a:pPr>
            <a:r>
              <a:rPr lang="en-US" b="1" dirty="0" err="1">
                <a:ea typeface="+mn-lt"/>
                <a:cs typeface="+mn-lt"/>
              </a:rPr>
              <a:t>rasparen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rukav</a:t>
            </a:r>
            <a:r>
              <a:rPr lang="en-US" b="1" dirty="0">
                <a:ea typeface="+mn-lt"/>
                <a:cs typeface="+mn-lt"/>
              </a:rPr>
              <a:t>, –</a:t>
            </a:r>
            <a:endParaRPr lang="en-US" b="1"/>
          </a:p>
          <a:p>
            <a:pPr algn="ctr">
              <a:buNone/>
            </a:pPr>
            <a:r>
              <a:rPr lang="en-US" b="1" dirty="0">
                <a:ea typeface="+mn-lt"/>
                <a:cs typeface="+mn-lt"/>
              </a:rPr>
              <a:t>a </a:t>
            </a:r>
            <a:r>
              <a:rPr lang="en-US" b="1" dirty="0" err="1">
                <a:ea typeface="+mn-lt"/>
                <a:cs typeface="+mn-lt"/>
              </a:rPr>
              <a:t>škripju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paranci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kako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kost</a:t>
            </a:r>
            <a:endParaRPr lang="en-US" b="1"/>
          </a:p>
          <a:p>
            <a:pPr algn="ctr">
              <a:buNone/>
            </a:pPr>
            <a:r>
              <a:rPr lang="en-US" b="1" dirty="0" err="1">
                <a:ea typeface="+mn-lt"/>
                <a:cs typeface="+mn-lt"/>
              </a:rPr>
              <a:t>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zvižju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konopi</a:t>
            </a:r>
            <a:r>
              <a:rPr lang="en-US" b="1" dirty="0">
                <a:ea typeface="+mn-lt"/>
                <a:cs typeface="+mn-lt"/>
              </a:rPr>
              <a:t>...</a:t>
            </a:r>
            <a:endParaRPr lang="en-US" b="1"/>
          </a:p>
          <a:p>
            <a:pPr algn="ctr">
              <a:buNone/>
            </a:pPr>
            <a:r>
              <a:rPr lang="en-US" b="1" dirty="0">
                <a:ea typeface="+mn-lt"/>
                <a:cs typeface="+mn-lt"/>
              </a:rPr>
              <a:t>Grad je </a:t>
            </a:r>
            <a:r>
              <a:rPr lang="en-US" b="1" dirty="0" err="1">
                <a:ea typeface="+mn-lt"/>
                <a:cs typeface="+mn-lt"/>
              </a:rPr>
              <a:t>pust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i</a:t>
            </a:r>
            <a:r>
              <a:rPr lang="en-US" b="1" dirty="0">
                <a:ea typeface="+mn-lt"/>
                <a:cs typeface="+mn-lt"/>
              </a:rPr>
              <a:t> rive </a:t>
            </a:r>
            <a:r>
              <a:rPr lang="en-US" b="1" dirty="0" err="1">
                <a:ea typeface="+mn-lt"/>
                <a:cs typeface="+mn-lt"/>
              </a:rPr>
              <a:t>su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prazne</a:t>
            </a:r>
            <a:r>
              <a:rPr lang="en-US" b="1" dirty="0">
                <a:ea typeface="+mn-lt"/>
                <a:cs typeface="+mn-lt"/>
              </a:rPr>
              <a:t>,</a:t>
            </a:r>
            <a:endParaRPr lang="en-US" b="1"/>
          </a:p>
          <a:p>
            <a:pPr algn="ctr">
              <a:buNone/>
            </a:pPr>
            <a:r>
              <a:rPr lang="en-US" b="1" dirty="0" err="1">
                <a:ea typeface="+mn-lt"/>
                <a:cs typeface="+mn-lt"/>
              </a:rPr>
              <a:t>svak</a:t>
            </a:r>
            <a:r>
              <a:rPr lang="en-US" b="1" dirty="0">
                <a:ea typeface="+mn-lt"/>
                <a:cs typeface="+mn-lt"/>
              </a:rPr>
              <a:t> se u </a:t>
            </a:r>
            <a:r>
              <a:rPr lang="en-US" b="1" dirty="0" err="1">
                <a:ea typeface="+mn-lt"/>
                <a:cs typeface="+mn-lt"/>
              </a:rPr>
              <a:t>kuće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zabi</a:t>
            </a:r>
            <a:r>
              <a:rPr lang="en-US" b="1" dirty="0">
                <a:ea typeface="+mn-lt"/>
                <a:cs typeface="+mn-lt"/>
              </a:rPr>
              <a:t>.</a:t>
            </a:r>
            <a:endParaRPr lang="en-US" b="1"/>
          </a:p>
          <a:p>
            <a:pPr algn="ctr">
              <a:buNone/>
            </a:pPr>
            <a:r>
              <a:rPr lang="en-US" b="1" dirty="0" err="1">
                <a:ea typeface="+mn-lt"/>
                <a:cs typeface="+mn-lt"/>
              </a:rPr>
              <a:t>Strah</a:t>
            </a:r>
            <a:r>
              <a:rPr lang="en-US" b="1" dirty="0">
                <a:ea typeface="+mn-lt"/>
                <a:cs typeface="+mn-lt"/>
              </a:rPr>
              <a:t> u </a:t>
            </a:r>
            <a:r>
              <a:rPr lang="en-US" b="1" dirty="0" err="1">
                <a:ea typeface="+mn-lt"/>
                <a:cs typeface="+mn-lt"/>
              </a:rPr>
              <a:t>portih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svud</a:t>
            </a:r>
            <a:r>
              <a:rPr lang="en-US" b="1" dirty="0">
                <a:ea typeface="+mn-lt"/>
                <a:cs typeface="+mn-lt"/>
              </a:rPr>
              <a:t> po </a:t>
            </a:r>
            <a:r>
              <a:rPr lang="en-US" b="1" dirty="0" err="1">
                <a:ea typeface="+mn-lt"/>
                <a:cs typeface="+mn-lt"/>
              </a:rPr>
              <a:t>škoju</a:t>
            </a:r>
            <a:r>
              <a:rPr lang="en-US" b="1" dirty="0">
                <a:ea typeface="+mn-lt"/>
                <a:cs typeface="+mn-lt"/>
              </a:rPr>
              <a:t>.</a:t>
            </a:r>
            <a:endParaRPr lang="en-US" b="1"/>
          </a:p>
          <a:p>
            <a:pPr algn="ctr">
              <a:buNone/>
            </a:pPr>
            <a:r>
              <a:rPr lang="en-US" b="1" dirty="0" err="1">
                <a:ea typeface="+mn-lt"/>
                <a:cs typeface="+mn-lt"/>
              </a:rPr>
              <a:t>Vitar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popuhuje</a:t>
            </a:r>
            <a:r>
              <a:rPr lang="en-US" b="1" dirty="0">
                <a:ea typeface="+mn-lt"/>
                <a:cs typeface="+mn-lt"/>
              </a:rPr>
              <a:t>, </a:t>
            </a:r>
            <a:r>
              <a:rPr lang="en-US" b="1" dirty="0" err="1">
                <a:ea typeface="+mn-lt"/>
                <a:cs typeface="+mn-lt"/>
              </a:rPr>
              <a:t>galije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pozibuje</a:t>
            </a:r>
            <a:endParaRPr lang="en-US" b="1"/>
          </a:p>
          <a:p>
            <a:pPr algn="ctr">
              <a:buNone/>
            </a:pPr>
            <a:r>
              <a:rPr lang="en-US" b="1" dirty="0" err="1">
                <a:ea typeface="+mn-lt"/>
                <a:cs typeface="+mn-lt"/>
              </a:rPr>
              <a:t>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martvace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na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konopu</a:t>
            </a:r>
            <a:r>
              <a:rPr lang="en-US" b="1" dirty="0">
                <a:ea typeface="+mn-lt"/>
                <a:cs typeface="+mn-lt"/>
              </a:rPr>
              <a:t>.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892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94A77F"/>
          </a:solidFill>
          <a:ln w="38100" cap="rnd">
            <a:solidFill>
              <a:srgbClr val="94A77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41B44F-6F53-4240-95BB-61E3E83DA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100"/>
              <a:t>HRVATSKO KAJKAVSKO NARJEČJE-NASTANAK I TIJEK RAZVOJA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984A9-535A-4EAF-AF4F-346BB0D5E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US" b="1" dirty="0" err="1">
                <a:ea typeface="+mn-lt"/>
                <a:cs typeface="+mn-lt"/>
              </a:rPr>
              <a:t>Nešto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kasnije</a:t>
            </a:r>
            <a:r>
              <a:rPr lang="en-US" b="1" dirty="0">
                <a:ea typeface="+mn-lt"/>
                <a:cs typeface="+mn-lt"/>
              </a:rPr>
              <a:t> od </a:t>
            </a:r>
            <a:r>
              <a:rPr lang="en-US" b="1" dirty="0" err="1">
                <a:ea typeface="+mn-lt"/>
                <a:cs typeface="+mn-lt"/>
              </a:rPr>
              <a:t>nastanka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čakavštine</a:t>
            </a:r>
            <a:r>
              <a:rPr lang="en-US" b="1" dirty="0">
                <a:ea typeface="+mn-lt"/>
                <a:cs typeface="+mn-lt"/>
              </a:rPr>
              <a:t> u </a:t>
            </a:r>
            <a:r>
              <a:rPr lang="en-US" b="1" dirty="0" err="1">
                <a:ea typeface="+mn-lt"/>
                <a:cs typeface="+mn-lt"/>
              </a:rPr>
              <a:t>zapadnom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dijelu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Panonske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nizine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dolazi</a:t>
            </a:r>
            <a:r>
              <a:rPr lang="en-US" b="1" dirty="0">
                <a:ea typeface="+mn-lt"/>
                <a:cs typeface="+mn-lt"/>
              </a:rPr>
              <a:t> do </a:t>
            </a:r>
            <a:r>
              <a:rPr lang="en-US" b="1" dirty="0" err="1">
                <a:ea typeface="+mn-lt"/>
                <a:cs typeface="+mn-lt"/>
              </a:rPr>
              <a:t>ubrzane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diferencijacije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govora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Panonskih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Slavena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iz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staroslavenskog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jezika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koja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zahvaća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Hrvate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Posavske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Hrvatske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čime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nastaje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dirty="0" err="1">
                <a:ea typeface="+mn-lt"/>
                <a:cs typeface="+mn-lt"/>
              </a:rPr>
              <a:t>Kajkavsko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dirty="0" err="1">
                <a:ea typeface="+mn-lt"/>
                <a:cs typeface="+mn-lt"/>
              </a:rPr>
              <a:t>narječje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hrvatskog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jezika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dirty="0" err="1">
                <a:ea typeface="+mn-lt"/>
                <a:cs typeface="+mn-lt"/>
              </a:rPr>
              <a:t>koje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svojim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inovacijama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također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utječe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na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već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formiranu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hrvatsku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redakciju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staroslavenskoga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jezika</a:t>
            </a:r>
            <a:endParaRPr lang="en-US" b="1" dirty="0">
              <a:ea typeface="+mn-lt"/>
              <a:cs typeface="+mn-lt"/>
            </a:endParaRPr>
          </a:p>
          <a:p>
            <a:r>
              <a:rPr lang="en-US" b="1" dirty="0">
                <a:ea typeface="+mn-lt"/>
                <a:cs typeface="+mn-lt"/>
              </a:rPr>
              <a:t>Krajevi u kojima se formiralo kajkavsko narječje nalazili su se prvotno na sjeverozapadu </a:t>
            </a:r>
            <a:r>
              <a:rPr lang="en-US" b="1" dirty="0" err="1">
                <a:ea typeface="+mn-lt"/>
                <a:cs typeface="+mn-lt"/>
              </a:rPr>
              <a:t>hrvatskih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zemalja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koji</a:t>
            </a:r>
            <a:r>
              <a:rPr lang="en-US" b="1" dirty="0">
                <a:ea typeface="+mn-lt"/>
                <a:cs typeface="+mn-lt"/>
              </a:rPr>
              <a:t> je </a:t>
            </a:r>
            <a:r>
              <a:rPr lang="en-US" b="1" dirty="0" err="1">
                <a:ea typeface="+mn-lt"/>
                <a:cs typeface="+mn-lt"/>
              </a:rPr>
              <a:t>obuhvaćao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prostor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Posavske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Hrvatske</a:t>
            </a:r>
            <a:endParaRPr lang="en-US" b="1" dirty="0">
              <a:ea typeface="+mn-lt"/>
              <a:cs typeface="+mn-lt"/>
            </a:endParaRPr>
          </a:p>
          <a:p>
            <a:r>
              <a:rPr lang="en-US" b="1" dirty="0" err="1">
                <a:ea typeface="+mn-lt"/>
                <a:cs typeface="+mn-lt"/>
              </a:rPr>
              <a:t>Udaljavanje</a:t>
            </a:r>
            <a:r>
              <a:rPr lang="en-US" b="1" dirty="0">
                <a:ea typeface="+mn-lt"/>
                <a:cs typeface="+mn-lt"/>
              </a:rPr>
              <a:t> od </a:t>
            </a:r>
            <a:r>
              <a:rPr lang="en-US" b="1" dirty="0" err="1">
                <a:ea typeface="+mn-lt"/>
                <a:cs typeface="+mn-lt"/>
              </a:rPr>
              <a:t>drugih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hrvatskih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narječja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zbilo</a:t>
            </a:r>
            <a:r>
              <a:rPr lang="en-US" b="1" dirty="0">
                <a:ea typeface="+mn-lt"/>
                <a:cs typeface="+mn-lt"/>
              </a:rPr>
              <a:t> se je u </a:t>
            </a:r>
            <a:r>
              <a:rPr lang="en-US" b="1" dirty="0" err="1">
                <a:ea typeface="+mn-lt"/>
                <a:cs typeface="+mn-lt"/>
              </a:rPr>
              <a:t>vrijeme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kada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su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Turci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osvojili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dijelove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kajkavskog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govornog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prostora</a:t>
            </a:r>
            <a:r>
              <a:rPr lang="en-US" b="1" dirty="0">
                <a:ea typeface="+mn-lt"/>
                <a:cs typeface="+mn-lt"/>
              </a:rPr>
              <a:t> u </a:t>
            </a:r>
            <a:r>
              <a:rPr lang="en-US" b="1" dirty="0" err="1">
                <a:ea typeface="+mn-lt"/>
                <a:cs typeface="+mn-lt"/>
              </a:rPr>
              <a:t>sjeverozapadnoj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zapadnoj</a:t>
            </a:r>
            <a:r>
              <a:rPr lang="en-US" b="1" dirty="0">
                <a:ea typeface="+mn-lt"/>
                <a:cs typeface="+mn-lt"/>
              </a:rPr>
              <a:t> Slavoniji te </a:t>
            </a:r>
            <a:r>
              <a:rPr lang="en-US" b="1" dirty="0" err="1">
                <a:ea typeface="+mn-lt"/>
                <a:cs typeface="+mn-lt"/>
              </a:rPr>
              <a:t>na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Banovini</a:t>
            </a:r>
            <a:r>
              <a:rPr lang="en-US" b="1" dirty="0">
                <a:ea typeface="+mn-lt"/>
                <a:cs typeface="+mn-lt"/>
              </a:rPr>
              <a:t>, Pounju i sjevernom Kordunu, tada se je kajkavsko narječje našlo odvojeno od drugih srodnih hrvatskih narječja (čakavskoga i zapadnoštokavskoga), te je u daljnjem razvoju razmjenjivalo utjecaje sa srodnim Slovencima koji su također živjeli pod vlašču Habsburgovca, a </a:t>
            </a:r>
            <a:r>
              <a:rPr lang="en-US" b="1" dirty="0" err="1">
                <a:ea typeface="+mn-lt"/>
                <a:cs typeface="+mn-lt"/>
              </a:rPr>
              <a:t>pokušaji</a:t>
            </a:r>
            <a:r>
              <a:rPr lang="en-US" b="1" dirty="0">
                <a:ea typeface="+mn-lt"/>
                <a:cs typeface="+mn-lt"/>
              </a:rPr>
              <a:t> germanizacije i </a:t>
            </a:r>
            <a:r>
              <a:rPr lang="en-US" b="1" dirty="0" err="1">
                <a:ea typeface="+mn-lt"/>
                <a:cs typeface="+mn-lt"/>
              </a:rPr>
              <a:t>kasnije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mađarizacije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tijekom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stoljeća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pridonjeli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su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konačnom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uobličavanju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kajkavštine</a:t>
            </a:r>
            <a:endParaRPr lang="en-US" b="1" dirty="0">
              <a:ea typeface="+mn-lt"/>
              <a:cs typeface="+mn-lt"/>
            </a:endParaRPr>
          </a:p>
          <a:p>
            <a:r>
              <a:rPr lang="en-US" b="1" dirty="0" err="1"/>
              <a:t>Postoje</a:t>
            </a:r>
            <a:r>
              <a:rPr lang="en-US" b="1" dirty="0"/>
              <a:t> 4 </a:t>
            </a:r>
            <a:r>
              <a:rPr lang="en-US" b="1" dirty="0" err="1"/>
              <a:t>vrste</a:t>
            </a:r>
            <a:r>
              <a:rPr lang="en-US" b="1" dirty="0"/>
              <a:t> </a:t>
            </a:r>
            <a:r>
              <a:rPr lang="en-US" b="1" dirty="0" err="1"/>
              <a:t>kajkavskog</a:t>
            </a:r>
            <a:r>
              <a:rPr lang="en-US" b="1" dirty="0"/>
              <a:t> </a:t>
            </a:r>
            <a:r>
              <a:rPr lang="en-US" b="1" dirty="0" err="1"/>
              <a:t>dijalekta</a:t>
            </a:r>
          </a:p>
        </p:txBody>
      </p:sp>
    </p:spTree>
    <p:extLst>
      <p:ext uri="{BB962C8B-B14F-4D97-AF65-F5344CB8AC3E}">
        <p14:creationId xmlns:p14="http://schemas.microsoft.com/office/powerpoint/2010/main" val="4241315308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RightStep">
      <a:dk1>
        <a:srgbClr val="000000"/>
      </a:dk1>
      <a:lt1>
        <a:srgbClr val="FFFFFF"/>
      </a:lt1>
      <a:dk2>
        <a:srgbClr val="243C41"/>
      </a:dk2>
      <a:lt2>
        <a:srgbClr val="E9E7EC"/>
      </a:lt2>
      <a:accent1>
        <a:srgbClr val="94A77F"/>
      </a:accent1>
      <a:accent2>
        <a:srgbClr val="7BAC75"/>
      </a:accent2>
      <a:accent3>
        <a:srgbClr val="81AB8E"/>
      </a:accent3>
      <a:accent4>
        <a:srgbClr val="74AA9B"/>
      </a:accent4>
      <a:accent5>
        <a:srgbClr val="7EA9B0"/>
      </a:accent5>
      <a:accent6>
        <a:srgbClr val="7F99BA"/>
      </a:accent6>
      <a:hlink>
        <a:srgbClr val="9577B5"/>
      </a:hlink>
      <a:folHlink>
        <a:srgbClr val="828282"/>
      </a:folHlink>
    </a:clrScheme>
    <a:fontScheme name="Sketchy_SerifHand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SketchyVTI</vt:lpstr>
      <vt:lpstr>HRVATSKA NARJEČJA</vt:lpstr>
      <vt:lpstr>HRVATSKI NARODNI JEZIK</vt:lpstr>
      <vt:lpstr>TRI HRVATSKA NARJEČJA</vt:lpstr>
      <vt:lpstr>RASPROSTRANJENOST HRVATSKIH NARJEČJA</vt:lpstr>
      <vt:lpstr>HRVATSKO ČAKAVSKO NARJEČJE-NASTANAK I TIJEK RAZVOJA</vt:lpstr>
      <vt:lpstr>PowerPoint Presentation</vt:lpstr>
      <vt:lpstr>ČAKAVSKO NARJEČJE</vt:lpstr>
      <vt:lpstr>PRIMJER PJESME NA ČAKAVSKOM NARJEČJU</vt:lpstr>
      <vt:lpstr>HRVATSKO KAJKAVSKO NARJEČJE-NASTANAK I TIJEK RAZVOJA</vt:lpstr>
      <vt:lpstr>VRSTE KAJKAVSKOG DIJALEKTA</vt:lpstr>
      <vt:lpstr>KAJKAVSKO NARJEČJE</vt:lpstr>
      <vt:lpstr>PRIMJER PJESME NA KAJKAVSKOM NARJEČJU</vt:lpstr>
      <vt:lpstr>HRVATSKO ŠTOKAVSKO NARJEČJE-NASTANAK I TIJEK RAZVOJA</vt:lpstr>
      <vt:lpstr>VRSTE ŠTOKAVSKOG DIJALEKTA</vt:lpstr>
      <vt:lpstr>ŠTOKAVSKO NARJEČJE</vt:lpstr>
      <vt:lpstr>PODJELA ŠTOKAVSKOG NARJEČJA</vt:lpstr>
      <vt:lpstr>PRIMJER PJSME NA ŠTOKAVSKOM  NARJEČJU</vt:lpstr>
      <vt:lpstr>IZVORI</vt:lpstr>
      <vt:lpstr>HVALA NA PAŽNJI!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437</cp:revision>
  <dcterms:created xsi:type="dcterms:W3CDTF">2020-05-05T06:49:34Z</dcterms:created>
  <dcterms:modified xsi:type="dcterms:W3CDTF">2020-06-04T10:05:44Z</dcterms:modified>
</cp:coreProperties>
</file>