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62" r:id="rId9"/>
    <p:sldId id="263" r:id="rId10"/>
    <p:sldId id="264" r:id="rId11"/>
    <p:sldId id="267" r:id="rId12"/>
    <p:sldId id="276" r:id="rId13"/>
    <p:sldId id="266" r:id="rId14"/>
    <p:sldId id="265" r:id="rId15"/>
    <p:sldId id="268" r:id="rId16"/>
    <p:sldId id="269" r:id="rId17"/>
    <p:sldId id="271" r:id="rId18"/>
    <p:sldId id="277" r:id="rId19"/>
    <p:sldId id="272" r:id="rId20"/>
    <p:sldId id="270" r:id="rId21"/>
    <p:sldId id="273" r:id="rId22"/>
    <p:sldId id="274" r:id="rId23"/>
    <p:sldId id="279" r:id="rId24"/>
    <p:sldId id="278" r:id="rId2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7D3A-1846-492A-A604-DB9E67255A7F}" type="datetimeFigureOut">
              <a:rPr lang="sr-Latn-CS" smtClean="0"/>
              <a:pPr/>
              <a:t>4.6.2020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5322044-4B83-489E-B7FE-E61BBA5BFF1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7D3A-1846-492A-A604-DB9E67255A7F}" type="datetimeFigureOut">
              <a:rPr lang="sr-Latn-CS" smtClean="0"/>
              <a:pPr/>
              <a:t>4.6.2020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044-4B83-489E-B7FE-E61BBA5BFF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7D3A-1846-492A-A604-DB9E67255A7F}" type="datetimeFigureOut">
              <a:rPr lang="sr-Latn-CS" smtClean="0"/>
              <a:pPr/>
              <a:t>4.6.2020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044-4B83-489E-B7FE-E61BBA5BFF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7D3A-1846-492A-A604-DB9E67255A7F}" type="datetimeFigureOut">
              <a:rPr lang="sr-Latn-CS" smtClean="0"/>
              <a:pPr/>
              <a:t>4.6.2020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044-4B83-489E-B7FE-E61BBA5BFF1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7D3A-1846-492A-A604-DB9E67255A7F}" type="datetimeFigureOut">
              <a:rPr lang="sr-Latn-CS" smtClean="0"/>
              <a:pPr/>
              <a:t>4.6.2020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322044-4B83-489E-B7FE-E61BBA5BFF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7D3A-1846-492A-A604-DB9E67255A7F}" type="datetimeFigureOut">
              <a:rPr lang="sr-Latn-CS" smtClean="0"/>
              <a:pPr/>
              <a:t>4.6.2020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044-4B83-489E-B7FE-E61BBA5BFF1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7D3A-1846-492A-A604-DB9E67255A7F}" type="datetimeFigureOut">
              <a:rPr lang="sr-Latn-CS" smtClean="0"/>
              <a:pPr/>
              <a:t>4.6.2020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044-4B83-489E-B7FE-E61BBA5BFF1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7D3A-1846-492A-A604-DB9E67255A7F}" type="datetimeFigureOut">
              <a:rPr lang="sr-Latn-CS" smtClean="0"/>
              <a:pPr/>
              <a:t>4.6.2020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044-4B83-489E-B7FE-E61BBA5BFF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7D3A-1846-492A-A604-DB9E67255A7F}" type="datetimeFigureOut">
              <a:rPr lang="sr-Latn-CS" smtClean="0"/>
              <a:pPr/>
              <a:t>4.6.2020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044-4B83-489E-B7FE-E61BBA5BFF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7D3A-1846-492A-A604-DB9E67255A7F}" type="datetimeFigureOut">
              <a:rPr lang="sr-Latn-CS" smtClean="0"/>
              <a:pPr/>
              <a:t>4.6.2020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044-4B83-489E-B7FE-E61BBA5BFF1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7D3A-1846-492A-A604-DB9E67255A7F}" type="datetimeFigureOut">
              <a:rPr lang="sr-Latn-CS" smtClean="0"/>
              <a:pPr/>
              <a:t>4.6.2020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322044-4B83-489E-B7FE-E61BBA5BFF1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D77D3A-1846-492A-A604-DB9E67255A7F}" type="datetimeFigureOut">
              <a:rPr lang="sr-Latn-CS" smtClean="0"/>
              <a:pPr/>
              <a:t>4.6.2020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5322044-4B83-489E-B7FE-E61BBA5BFF1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Sveti_Martin_na_Muri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r.wikipedia.org/wiki/Me%C4%91imurska_%C5%BEupanija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iki/Turopolje" TargetMode="External"/><Relationship Id="rId3" Type="http://schemas.openxmlformats.org/officeDocument/2006/relationships/hyperlink" Target="https://hr.wikipedia.org/wiki/Prigorje" TargetMode="External"/><Relationship Id="rId7" Type="http://schemas.openxmlformats.org/officeDocument/2006/relationships/hyperlink" Target="https://hr.wikipedia.org/wiki/%C5%BDumberak" TargetMode="External"/><Relationship Id="rId2" Type="http://schemas.openxmlformats.org/officeDocument/2006/relationships/hyperlink" Target="https://hr.wikipedia.org/wiki/Zagre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Hrvatsko_Zagorje" TargetMode="External"/><Relationship Id="rId11" Type="http://schemas.openxmlformats.org/officeDocument/2006/relationships/hyperlink" Target="https://hr.wikipedia.org/wiki/Gorski_kotar" TargetMode="External"/><Relationship Id="rId5" Type="http://schemas.openxmlformats.org/officeDocument/2006/relationships/hyperlink" Target="https://hr.wikipedia.org/wiki/Podravina" TargetMode="External"/><Relationship Id="rId10" Type="http://schemas.openxmlformats.org/officeDocument/2006/relationships/hyperlink" Target="https://hr.wikipedia.org/wiki/Pokuplje" TargetMode="External"/><Relationship Id="rId4" Type="http://schemas.openxmlformats.org/officeDocument/2006/relationships/hyperlink" Target="https://hr.wikipedia.org/wiki/Me%C4%91imurje" TargetMode="External"/><Relationship Id="rId9" Type="http://schemas.openxmlformats.org/officeDocument/2006/relationships/hyperlink" Target="https://hr.wikipedia.org/wiki/Moslavina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Ruski_jezik" TargetMode="External"/><Relationship Id="rId2" Type="http://schemas.openxmlformats.org/officeDocument/2006/relationships/hyperlink" Target="https://hr.wikipedia.org/wiki/19._stolje%C4%87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1905" TargetMode="External"/><Relationship Id="rId5" Type="http://schemas.openxmlformats.org/officeDocument/2006/relationships/hyperlink" Target="https://hr.wikipedia.org/w/index.php?title=A._M._Lukjanenko&amp;action=edit&amp;redlink=1" TargetMode="External"/><Relationship Id="rId4" Type="http://schemas.openxmlformats.org/officeDocument/2006/relationships/hyperlink" Target="https://hr.wikipedia.org/wiki/Ukrajina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1651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r.wikipedia.org/wiki/Nikola_Kraja%C4%8Devi%C4%87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hr.wikipedia.org/wiki/Hrvatski_jezik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iki/Mik%C5%A1a_Pelegrinovi%C4%87" TargetMode="External"/><Relationship Id="rId13" Type="http://schemas.openxmlformats.org/officeDocument/2006/relationships/hyperlink" Target="https://hr.wikipedia.org/wiki/20._stolje%C4%87e" TargetMode="External"/><Relationship Id="rId18" Type="http://schemas.openxmlformats.org/officeDocument/2006/relationships/hyperlink" Target="https://hr.wikipedia.org/wiki/Marin_Frani%C4%8Devi%C4%87" TargetMode="External"/><Relationship Id="rId3" Type="http://schemas.openxmlformats.org/officeDocument/2006/relationships/hyperlink" Target="https://hr.wikipedia.org/wiki/Ba%C5%A1%C4%87anska_plo%C4%8Da" TargetMode="External"/><Relationship Id="rId21" Type="http://schemas.openxmlformats.org/officeDocument/2006/relationships/hyperlink" Target="https://hr.wikipedia.org/wiki/Drago_Ivani%C5%A1evi%C4%87" TargetMode="External"/><Relationship Id="rId7" Type="http://schemas.openxmlformats.org/officeDocument/2006/relationships/hyperlink" Target="https://hr.wikipedia.org/wiki/Hanibal_Luci%C4%87" TargetMode="External"/><Relationship Id="rId12" Type="http://schemas.openxmlformats.org/officeDocument/2006/relationships/hyperlink" Target="https://hr.wikipedia.org/wiki/D%C5%BEore_Dr%C5%BEi%C4%87" TargetMode="External"/><Relationship Id="rId17" Type="http://schemas.openxmlformats.org/officeDocument/2006/relationships/hyperlink" Target="https://hr.wikipedia.org/wiki/Jure_Frani%C4%8Devi%C4%87-Plo%C4%8Dar" TargetMode="External"/><Relationship Id="rId2" Type="http://schemas.openxmlformats.org/officeDocument/2006/relationships/hyperlink" Target="https://hr.wikipedia.org/wiki/Hrvatska_knji%C5%BEevnost" TargetMode="External"/><Relationship Id="rId16" Type="http://schemas.openxmlformats.org/officeDocument/2006/relationships/hyperlink" Target="https://hr.wikipedia.org/wiki/Mate_Balota" TargetMode="External"/><Relationship Id="rId20" Type="http://schemas.openxmlformats.org/officeDocument/2006/relationships/hyperlink" Target="https://hr.wikipedia.org/wiki/%C5%A0ime_Vu%C4%8Deti%C4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Petar_Hektorovi%C4%87" TargetMode="External"/><Relationship Id="rId11" Type="http://schemas.openxmlformats.org/officeDocument/2006/relationships/hyperlink" Target="https://hr.wikipedia.org/wiki/Brne_Karnaruti%C4%87" TargetMode="External"/><Relationship Id="rId5" Type="http://schemas.openxmlformats.org/officeDocument/2006/relationships/hyperlink" Target="https://hr.wikipedia.org/wiki/Marko_Maruli%C4%87" TargetMode="External"/><Relationship Id="rId15" Type="http://schemas.openxmlformats.org/officeDocument/2006/relationships/hyperlink" Target="https://hr.wikipedia.org/wiki/Drago_Gervais" TargetMode="External"/><Relationship Id="rId23" Type="http://schemas.openxmlformats.org/officeDocument/2006/relationships/hyperlink" Target="https://hr.wikipedia.org/wiki/Tin_Kolumbi%C4%87" TargetMode="External"/><Relationship Id="rId10" Type="http://schemas.openxmlformats.org/officeDocument/2006/relationships/hyperlink" Target="https://hr.wikipedia.org/wiki/Juraj_Barakovi%C4%87" TargetMode="External"/><Relationship Id="rId19" Type="http://schemas.openxmlformats.org/officeDocument/2006/relationships/hyperlink" Target="https://hr.wikipedia.org/wiki/Zvane_%C4%8Crnja" TargetMode="External"/><Relationship Id="rId4" Type="http://schemas.openxmlformats.org/officeDocument/2006/relationships/hyperlink" Target="https://hr.wikipedia.org/wiki/15._stolje%C4%87e" TargetMode="External"/><Relationship Id="rId9" Type="http://schemas.openxmlformats.org/officeDocument/2006/relationships/hyperlink" Target="https://hr.wikipedia.org/wiki/Petar_Zorani%C4%87" TargetMode="External"/><Relationship Id="rId14" Type="http://schemas.openxmlformats.org/officeDocument/2006/relationships/hyperlink" Target="https://hr.wikipedia.org/wiki/Vladimir_Nazor" TargetMode="External"/><Relationship Id="rId22" Type="http://schemas.openxmlformats.org/officeDocument/2006/relationships/hyperlink" Target="https://hr.wikipedia.org/wiki/Milorad_Stojevi%C4%87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ciklopedija.hr/natuknica.aspx?id=59945" TargetMode="External"/><Relationship Id="rId2" Type="http://schemas.openxmlformats.org/officeDocument/2006/relationships/hyperlink" Target="https://hr.wikipedia.org/wiki/Narje%C4%8Dja_hrvatskog_jezik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r.wikipedia.org/wiki/Kajkavsko_narje%C4%8Dje" TargetMode="External"/><Relationship Id="rId4" Type="http://schemas.openxmlformats.org/officeDocument/2006/relationships/hyperlink" Target="http://inet1.ffst.hr/images/50013806/Cakavski%20dijalekti-samoglasnicki%20sustav.pdf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Bo%C5%A1nja%C4%8Dki_jezik" TargetMode="External"/><Relationship Id="rId2" Type="http://schemas.openxmlformats.org/officeDocument/2006/relationships/hyperlink" Target="https://hr.wikipedia.org/wiki/Srpski_jezi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r.wikipedia.org/wiki/Crnogorski_jezik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/>
              <a:t>Hrvatska narječja</a:t>
            </a:r>
            <a:endParaRPr lang="hr-H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Kajkavsko narječje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Ime je dobilo prema upitnoj zamjenici -kaj koja je temelj ovog </a:t>
            </a:r>
            <a:r>
              <a:rPr lang="hr-HR" dirty="0" smtClean="0"/>
              <a:t>narječja</a:t>
            </a:r>
          </a:p>
          <a:p>
            <a:endParaRPr lang="hr-HR" dirty="0"/>
          </a:p>
        </p:txBody>
      </p:sp>
      <p:pic>
        <p:nvPicPr>
          <p:cNvPr id="4" name="Picture 3" descr="250px-Grob_Stefana_Kralla,_Sv._Mart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2357430"/>
            <a:ext cx="2381250" cy="31718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86248" y="57150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dirty="0"/>
              <a:t>Kajkavski natpis na grobu Štefana Kralla u </a:t>
            </a:r>
            <a:r>
              <a:rPr lang="vi-VN" dirty="0">
                <a:hlinkClick r:id="rId3" tooltip="Sveti Martin na Muri"/>
              </a:rPr>
              <a:t>Svetom Martinu na Muri</a:t>
            </a:r>
            <a:r>
              <a:rPr lang="vi-VN" dirty="0"/>
              <a:t> (</a:t>
            </a:r>
            <a:r>
              <a:rPr lang="vi-VN" dirty="0">
                <a:hlinkClick r:id="rId4" tooltip="Međimurska županija"/>
              </a:rPr>
              <a:t>Međimurje</a:t>
            </a:r>
            <a:r>
              <a:rPr lang="vi-VN" dirty="0"/>
              <a:t>).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Kajkavsko narječje u Hrvatskoj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vi-VN" sz="2400" dirty="0"/>
              <a:t>Kajkavsko narječje uglavnom obuhvaća sjeverozapadni i srednji dio hrvatskoga jezičnog prostora: </a:t>
            </a:r>
            <a:r>
              <a:rPr lang="vi-VN" sz="2400" dirty="0">
                <a:solidFill>
                  <a:schemeClr val="tx1">
                    <a:lumMod val="95000"/>
                    <a:lumOff val="5000"/>
                  </a:schemeClr>
                </a:solidFill>
                <a:hlinkClick r:id="rId2" tooltip="Zagreb"/>
              </a:rPr>
              <a:t>Zagreb</a:t>
            </a:r>
            <a:r>
              <a:rPr lang="vi-V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i </a:t>
            </a:r>
            <a:r>
              <a:rPr lang="vi-VN" sz="2400" dirty="0">
                <a:solidFill>
                  <a:schemeClr val="tx1">
                    <a:lumMod val="95000"/>
                    <a:lumOff val="5000"/>
                  </a:schemeClr>
                </a:solidFill>
                <a:hlinkClick r:id="rId3" tooltip="Prigorje"/>
              </a:rPr>
              <a:t>Prigorje</a:t>
            </a:r>
            <a:r>
              <a:rPr lang="vi-V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 </a:t>
            </a:r>
            <a:r>
              <a:rPr lang="vi-VN" sz="2400" dirty="0">
                <a:solidFill>
                  <a:schemeClr val="tx1">
                    <a:lumMod val="95000"/>
                    <a:lumOff val="5000"/>
                  </a:schemeClr>
                </a:solidFill>
                <a:hlinkClick r:id="rId4" tooltip="Međimurje"/>
              </a:rPr>
              <a:t>Međimurje</a:t>
            </a:r>
            <a:r>
              <a:rPr lang="vi-V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 </a:t>
            </a:r>
            <a:r>
              <a:rPr lang="vi-VN" sz="2400" dirty="0">
                <a:solidFill>
                  <a:schemeClr val="tx1">
                    <a:lumMod val="95000"/>
                    <a:lumOff val="5000"/>
                  </a:schemeClr>
                </a:solidFill>
                <a:hlinkClick r:id="rId5" tooltip="Podravina"/>
              </a:rPr>
              <a:t>Podravina</a:t>
            </a:r>
            <a:r>
              <a:rPr lang="vi-V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 </a:t>
            </a:r>
            <a:r>
              <a:rPr lang="vi-VN" sz="2400" dirty="0">
                <a:solidFill>
                  <a:schemeClr val="tx1">
                    <a:lumMod val="95000"/>
                    <a:lumOff val="5000"/>
                  </a:schemeClr>
                </a:solidFill>
                <a:hlinkClick r:id="rId6" tooltip="Hrvatsko Zagorje"/>
              </a:rPr>
              <a:t>Hrvatsko Zagorje</a:t>
            </a:r>
            <a:r>
              <a:rPr lang="vi-V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 </a:t>
            </a:r>
            <a:r>
              <a:rPr lang="vi-VN" sz="2400" dirty="0">
                <a:solidFill>
                  <a:schemeClr val="tx1">
                    <a:lumMod val="95000"/>
                    <a:lumOff val="5000"/>
                  </a:schemeClr>
                </a:solidFill>
                <a:hlinkClick r:id="rId7" tooltip="Žumberak"/>
              </a:rPr>
              <a:t>Žumberak</a:t>
            </a:r>
            <a:r>
              <a:rPr lang="vi-V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 </a:t>
            </a:r>
            <a:r>
              <a:rPr lang="vi-VN" sz="2400" dirty="0">
                <a:solidFill>
                  <a:schemeClr val="tx1">
                    <a:lumMod val="95000"/>
                    <a:lumOff val="5000"/>
                  </a:schemeClr>
                </a:solidFill>
                <a:hlinkClick r:id="rId8" tooltip="Turopolje"/>
              </a:rPr>
              <a:t>Turopolje</a:t>
            </a:r>
            <a:r>
              <a:rPr lang="vi-V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 </a:t>
            </a:r>
            <a:r>
              <a:rPr lang="vi-VN" sz="2400" dirty="0">
                <a:solidFill>
                  <a:schemeClr val="tx1">
                    <a:lumMod val="95000"/>
                    <a:lumOff val="5000"/>
                  </a:schemeClr>
                </a:solidFill>
                <a:hlinkClick r:id="rId9" tooltip="Moslavina"/>
              </a:rPr>
              <a:t>Moslavina</a:t>
            </a:r>
            <a:r>
              <a:rPr lang="vi-V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 </a:t>
            </a:r>
            <a:r>
              <a:rPr lang="vi-VN" sz="2400" dirty="0">
                <a:solidFill>
                  <a:schemeClr val="tx1">
                    <a:lumMod val="95000"/>
                    <a:lumOff val="5000"/>
                  </a:schemeClr>
                </a:solidFill>
                <a:hlinkClick r:id="rId10" tooltip="Pokuplje"/>
              </a:rPr>
              <a:t>Pokuplje</a:t>
            </a:r>
            <a:r>
              <a:rPr lang="vi-VN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i </a:t>
            </a:r>
            <a:r>
              <a:rPr lang="vi-VN" sz="2400" u="sng" dirty="0">
                <a:solidFill>
                  <a:schemeClr val="tx1">
                    <a:lumMod val="95000"/>
                    <a:lumOff val="5000"/>
                  </a:schemeClr>
                </a:solidFill>
                <a:hlinkClick r:id="rId11"/>
              </a:rPr>
              <a:t>Gorski </a:t>
            </a:r>
            <a:r>
              <a:rPr lang="vi-VN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1"/>
              </a:rPr>
              <a:t>kota</a:t>
            </a:r>
            <a:endParaRPr lang="hr-HR" sz="24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hr-H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nnam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3674" y="857232"/>
            <a:ext cx="4410093" cy="446724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Dijalekt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200" dirty="0"/>
              <a:t>Dijalektološka proučavanja kajkavštine započela su potkraj </a:t>
            </a:r>
            <a:r>
              <a:rPr lang="hr-HR" sz="2200" dirty="0">
                <a:hlinkClick r:id="rId2" tooltip="19. stoljeće"/>
              </a:rPr>
              <a:t>19. stoljeća</a:t>
            </a:r>
            <a:r>
              <a:rPr lang="hr-HR" sz="2200" dirty="0" smtClean="0"/>
              <a:t>.</a:t>
            </a:r>
          </a:p>
          <a:p>
            <a:r>
              <a:rPr lang="hr-HR" sz="2200" dirty="0" smtClean="0"/>
              <a:t> </a:t>
            </a:r>
            <a:r>
              <a:rPr lang="hr-HR" sz="2200" dirty="0"/>
              <a:t>Prvu monografiju napisao je na </a:t>
            </a:r>
            <a:r>
              <a:rPr lang="hr-HR" sz="2200" dirty="0">
                <a:hlinkClick r:id="rId3" tooltip="Ruski jezik"/>
              </a:rPr>
              <a:t>ruskom jeziku</a:t>
            </a:r>
            <a:r>
              <a:rPr lang="hr-HR" sz="2200" dirty="0"/>
              <a:t> </a:t>
            </a:r>
            <a:r>
              <a:rPr lang="hr-HR" sz="2200" dirty="0">
                <a:hlinkClick r:id="rId4" tooltip="Ukrajina"/>
              </a:rPr>
              <a:t>ukrajinski</a:t>
            </a:r>
            <a:r>
              <a:rPr lang="hr-HR" sz="2200" dirty="0"/>
              <a:t> jezikoslovac </a:t>
            </a:r>
            <a:r>
              <a:rPr lang="hr-HR" sz="2200" dirty="0">
                <a:hlinkClick r:id="rId5" tooltip="A. M. Lukjanenko (stranica ne postoji)"/>
              </a:rPr>
              <a:t>A. M. Lukjanenko</a:t>
            </a:r>
            <a:r>
              <a:rPr lang="hr-HR" sz="2200" dirty="0"/>
              <a:t> (</a:t>
            </a:r>
            <a:r>
              <a:rPr lang="hr-HR" sz="2200" i="1" dirty="0"/>
              <a:t>Kajkavskoe narječie</a:t>
            </a:r>
            <a:r>
              <a:rPr lang="hr-HR" sz="2200" dirty="0"/>
              <a:t>, Kijev, </a:t>
            </a:r>
            <a:r>
              <a:rPr lang="hr-HR" sz="2200" dirty="0">
                <a:hlinkClick r:id="rId6" tooltip="1905"/>
              </a:rPr>
              <a:t>1905</a:t>
            </a:r>
            <a:r>
              <a:rPr lang="hr-HR" sz="2200" dirty="0" smtClean="0"/>
              <a:t>).</a:t>
            </a:r>
          </a:p>
          <a:p>
            <a:r>
              <a:rPr lang="hr-HR" sz="2200" dirty="0" smtClean="0"/>
              <a:t> Po </a:t>
            </a:r>
            <a:r>
              <a:rPr lang="hr-HR" sz="2200" dirty="0"/>
              <a:t>refleksima praslavenskih glasova </a:t>
            </a:r>
            <a:r>
              <a:rPr lang="hr-HR" sz="2200" i="1" dirty="0"/>
              <a:t>/tj/</a:t>
            </a:r>
            <a:r>
              <a:rPr lang="hr-HR" sz="2200" dirty="0"/>
              <a:t> i </a:t>
            </a:r>
            <a:r>
              <a:rPr lang="hr-HR" sz="2200" i="1" dirty="0"/>
              <a:t>/dj/</a:t>
            </a:r>
            <a:r>
              <a:rPr lang="hr-HR" sz="2200" dirty="0"/>
              <a:t> Belić je kajkavštinu podijelio u tri </a:t>
            </a:r>
            <a:r>
              <a:rPr lang="hr-HR" sz="2000" dirty="0" smtClean="0"/>
              <a:t>dijalekta:  </a:t>
            </a:r>
          </a:p>
          <a:p>
            <a:r>
              <a:rPr lang="hr-HR" sz="2000" dirty="0" smtClean="0"/>
              <a:t>istočni </a:t>
            </a:r>
            <a:r>
              <a:rPr lang="hr-HR" sz="2000" dirty="0"/>
              <a:t>u kojemu je </a:t>
            </a:r>
            <a:r>
              <a:rPr lang="hr-HR" sz="2000" i="1" dirty="0"/>
              <a:t>/tj/</a:t>
            </a:r>
            <a:r>
              <a:rPr lang="hr-HR" sz="2000" dirty="0"/>
              <a:t> dalo </a:t>
            </a:r>
            <a:r>
              <a:rPr lang="hr-HR" sz="2000" i="1" dirty="0"/>
              <a:t>/ć/</a:t>
            </a:r>
            <a:r>
              <a:rPr lang="hr-HR" sz="2000" dirty="0"/>
              <a:t> a </a:t>
            </a:r>
            <a:r>
              <a:rPr lang="hr-HR" sz="2000" i="1" dirty="0"/>
              <a:t>/dj/</a:t>
            </a:r>
            <a:r>
              <a:rPr lang="hr-HR" sz="2000" dirty="0"/>
              <a:t> postaje </a:t>
            </a:r>
            <a:r>
              <a:rPr lang="hr-HR" sz="2000" i="1" dirty="0"/>
              <a:t>/ž/</a:t>
            </a:r>
            <a:endParaRPr lang="hr-HR" sz="2000" dirty="0"/>
          </a:p>
          <a:p>
            <a:r>
              <a:rPr lang="hr-HR" sz="2000" dirty="0"/>
              <a:t>sjeverozapadni koji prema </a:t>
            </a:r>
            <a:r>
              <a:rPr lang="hr-HR" sz="2000" i="1" dirty="0"/>
              <a:t>/tj/</a:t>
            </a:r>
            <a:r>
              <a:rPr lang="hr-HR" sz="2000" dirty="0"/>
              <a:t> i </a:t>
            </a:r>
            <a:r>
              <a:rPr lang="hr-HR" sz="2000" i="1" dirty="0"/>
              <a:t>/dj/</a:t>
            </a:r>
            <a:r>
              <a:rPr lang="hr-HR" sz="2000" dirty="0"/>
              <a:t> ima </a:t>
            </a:r>
            <a:r>
              <a:rPr lang="hr-HR" sz="2000" i="1" dirty="0"/>
              <a:t>/č/</a:t>
            </a:r>
            <a:r>
              <a:rPr lang="hr-HR" sz="2000" dirty="0"/>
              <a:t> i </a:t>
            </a:r>
            <a:r>
              <a:rPr lang="hr-HR" sz="2000" i="1" dirty="0"/>
              <a:t>/j/</a:t>
            </a:r>
            <a:endParaRPr lang="hr-HR" sz="2000" dirty="0"/>
          </a:p>
          <a:p>
            <a:r>
              <a:rPr lang="hr-HR" sz="2000" dirty="0"/>
              <a:t>jugozapadni koji za </a:t>
            </a:r>
            <a:r>
              <a:rPr lang="hr-HR" sz="2000" i="1" dirty="0"/>
              <a:t>/tj/</a:t>
            </a:r>
            <a:r>
              <a:rPr lang="hr-HR" sz="2000" dirty="0"/>
              <a:t> i </a:t>
            </a:r>
            <a:r>
              <a:rPr lang="hr-HR" sz="2000" i="1" dirty="0"/>
              <a:t>/dj/</a:t>
            </a:r>
            <a:r>
              <a:rPr lang="hr-HR" sz="2000" dirty="0"/>
              <a:t> ima </a:t>
            </a:r>
            <a:r>
              <a:rPr lang="hr-HR" sz="2000" i="1" dirty="0"/>
              <a:t>/ć/</a:t>
            </a:r>
            <a:r>
              <a:rPr lang="hr-HR" sz="2000" dirty="0"/>
              <a:t> i </a:t>
            </a:r>
            <a:r>
              <a:rPr lang="hr-HR" sz="2000" i="1" dirty="0"/>
              <a:t>/j/</a:t>
            </a:r>
            <a:endParaRPr lang="hr-HR" sz="2000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Jat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dio govornika ima i poseban izgovor za dugi jat kao dvoglas /</a:t>
            </a:r>
            <a:r>
              <a:rPr lang="hr-HR" sz="2800" b="1" dirty="0"/>
              <a:t>ie</a:t>
            </a:r>
            <a:r>
              <a:rPr lang="hr-HR" sz="2800" dirty="0"/>
              <a:t>/ (kratki jat im je zatvoreno ekavski), a tih je najviše u arhaičnoj kajkavici Hrvatskog Zagorja. To je dvoglas koji odgovara (i)jekavskom izgovoru u štokavskim govorima, a koji se razvio (kao i kod svih hrvatskih govora) diftongiranjem zatvorenog e (originalnog jata).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POVIJEST</a:t>
            </a:r>
            <a:endParaRPr lang="hr-HR" dirty="0"/>
          </a:p>
        </p:txBody>
      </p:sp>
      <p:pic>
        <p:nvPicPr>
          <p:cNvPr id="4" name="Content Placeholder 3" descr="300px-Kajkavska_molitev_(Szveti_evangeliomi,_1651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572132" y="2000240"/>
            <a:ext cx="2857500" cy="2276475"/>
          </a:xfrm>
        </p:spPr>
      </p:pic>
      <p:sp>
        <p:nvSpPr>
          <p:cNvPr id="5" name="Rectangle 4"/>
          <p:cNvSpPr/>
          <p:nvPr/>
        </p:nvSpPr>
        <p:spPr>
          <a:xfrm>
            <a:off x="4572000" y="464344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/>
              <a:t>Kajkavska molitva iz </a:t>
            </a:r>
            <a:r>
              <a:rPr lang="hr-HR" dirty="0">
                <a:hlinkClick r:id="rId3" tooltip="1651"/>
              </a:rPr>
              <a:t>1651</a:t>
            </a:r>
            <a:r>
              <a:rPr lang="hr-HR" dirty="0"/>
              <a:t>. godine u knjizi Szveti evangeliomi. Autor je </a:t>
            </a:r>
            <a:r>
              <a:rPr lang="hr-HR" dirty="0">
                <a:hlinkClick r:id="rId4" tooltip="Nikola Krajačević"/>
              </a:rPr>
              <a:t>Nikola Krajačević</a:t>
            </a:r>
            <a:r>
              <a:rPr lang="hr-HR" dirty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500034" y="1357298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2000" dirty="0"/>
              <a:t>Gledajući kroz povijest, kajkavsko narječje je postalo u jednom periodu i standardizirano, odnosno bilo je poseban književni jezik te je u to vrijeme bilo čak i nadmoćno prema štokavskom narječju.</a:t>
            </a:r>
          </a:p>
        </p:txBody>
      </p:sp>
      <p:sp>
        <p:nvSpPr>
          <p:cNvPr id="7" name="Rectangle 6"/>
          <p:cNvSpPr/>
          <p:nvPr/>
        </p:nvSpPr>
        <p:spPr>
          <a:xfrm>
            <a:off x="571472" y="314324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/>
              <a:t>Prvu gramatiku na kajkavskom narječju i to na njemačkom jeziku, napisao je Ignacij Szent-Mártony.</a:t>
            </a:r>
          </a:p>
        </p:txBody>
      </p:sp>
      <p:sp>
        <p:nvSpPr>
          <p:cNvPr id="8" name="Rectangle 7"/>
          <p:cNvSpPr/>
          <p:nvPr/>
        </p:nvSpPr>
        <p:spPr>
          <a:xfrm>
            <a:off x="571472" y="41433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/>
              <a:t> isticali su se književnici </a:t>
            </a:r>
            <a:r>
              <a:rPr lang="hr-HR" b="1" dirty="0"/>
              <a:t>Juraj Habdelić i Ivan Belostenac</a:t>
            </a:r>
          </a:p>
        </p:txBody>
      </p:sp>
      <p:sp>
        <p:nvSpPr>
          <p:cNvPr id="9" name="Rectangle 8"/>
          <p:cNvSpPr/>
          <p:nvPr/>
        </p:nvSpPr>
        <p:spPr>
          <a:xfrm>
            <a:off x="571472" y="4929198"/>
            <a:ext cx="4286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 U 20. stoljeću dolazi do druge faze književnog kajkavskog jezika koju su obilježili </a:t>
            </a:r>
            <a:r>
              <a:rPr lang="hr-HR" b="1" dirty="0"/>
              <a:t>Dragutin Domjanić, Antun Gustav Matoš, Ivan Goran Kovačić, Fran Galović i drugi.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Čakavsko narječje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vi-VN" sz="2400" b="1" dirty="0" smtClean="0"/>
              <a:t>Čakavsk</a:t>
            </a:r>
            <a:r>
              <a:rPr lang="hr-HR" sz="2400" b="1" dirty="0" smtClean="0"/>
              <a:t>o narječje </a:t>
            </a:r>
            <a:r>
              <a:rPr lang="vi-VN" sz="2400" dirty="0" smtClean="0"/>
              <a:t> </a:t>
            </a:r>
            <a:r>
              <a:rPr lang="hr-HR" sz="2400" dirty="0" smtClean="0"/>
              <a:t>ime je dobilo </a:t>
            </a:r>
            <a:r>
              <a:rPr lang="vi-VN" sz="2400" dirty="0" smtClean="0"/>
              <a:t> </a:t>
            </a:r>
            <a:r>
              <a:rPr lang="vi-VN" sz="2400" dirty="0"/>
              <a:t>po upitnoj zamjenici </a:t>
            </a:r>
            <a:r>
              <a:rPr lang="vi-VN" sz="2400" i="1" dirty="0" smtClean="0"/>
              <a:t>ča</a:t>
            </a:r>
            <a:endParaRPr lang="hr-HR" sz="2400" i="1" dirty="0" smtClean="0"/>
          </a:p>
          <a:p>
            <a:r>
              <a:rPr lang="hr-HR" sz="2400" dirty="0"/>
              <a:t>stara akcentuacija (praslavenski naglasak)</a:t>
            </a:r>
          </a:p>
          <a:p>
            <a:r>
              <a:rPr lang="hr-HR" sz="2400" dirty="0"/>
              <a:t>zamjenica -ča</a:t>
            </a:r>
          </a:p>
          <a:p>
            <a:r>
              <a:rPr lang="hr-HR" sz="2400" dirty="0"/>
              <a:t>zamjenica -zač</a:t>
            </a:r>
          </a:p>
          <a:p>
            <a:r>
              <a:rPr lang="hr-HR" sz="2400" dirty="0"/>
              <a:t>kondicional bin-biš-bimo-bite</a:t>
            </a:r>
          </a:p>
          <a:p>
            <a:r>
              <a:rPr lang="hr-HR" sz="2400" dirty="0"/>
              <a:t>izostanak afrikata dž.</a:t>
            </a:r>
          </a:p>
          <a:p>
            <a:r>
              <a:rPr lang="hr-HR" sz="2400" dirty="0"/>
              <a:t>čakavsko t’</a:t>
            </a:r>
          </a:p>
          <a:p>
            <a:r>
              <a:rPr lang="hr-HR" sz="2400" dirty="0"/>
              <a:t>prijelaz starohrv. d’ prema j</a:t>
            </a:r>
          </a:p>
          <a:p>
            <a:endParaRPr lang="hr-HR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Čakavsko narječje u Hrvatskoj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Čakavski govori prostiru se uglavnom na jadranskoj obali i otocima, a u Lici i Pokuplju prodiru i prilično duboko u kopno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g_1464_img007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241" y="0"/>
            <a:ext cx="6439517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71670" y="214290"/>
            <a:ext cx="1928826" cy="64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Dijalekt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r-HR" sz="2400" dirty="0" smtClean="0"/>
              <a:t>Može se podijeliti na šest dijalekata</a:t>
            </a:r>
          </a:p>
          <a:p>
            <a:r>
              <a:rPr lang="hr-HR" sz="2000" b="1" i="1" dirty="0"/>
              <a:t>Buzetski</a:t>
            </a:r>
            <a:r>
              <a:rPr lang="hr-HR" sz="2000" b="1" dirty="0"/>
              <a:t> ili </a:t>
            </a:r>
            <a:r>
              <a:rPr lang="hr-HR" sz="2000" b="1" i="1" dirty="0"/>
              <a:t>gornjomiranski</a:t>
            </a:r>
            <a:r>
              <a:rPr lang="hr-HR" sz="2000" i="1" dirty="0"/>
              <a:t> dijalekt</a:t>
            </a:r>
            <a:r>
              <a:rPr lang="hr-HR" sz="2000" dirty="0"/>
              <a:t> prostire se u sjevernom dijelu kopnene </a:t>
            </a:r>
            <a:r>
              <a:rPr lang="hr-HR" sz="2000" dirty="0" smtClean="0"/>
              <a:t>Istre</a:t>
            </a:r>
          </a:p>
          <a:p>
            <a:r>
              <a:rPr lang="hr-HR" sz="2000" b="1" i="1" dirty="0"/>
              <a:t>Jugozapadni istarski</a:t>
            </a:r>
            <a:r>
              <a:rPr lang="hr-HR" sz="2000" b="1" dirty="0"/>
              <a:t> ili </a:t>
            </a:r>
            <a:r>
              <a:rPr lang="hr-HR" sz="2000" b="1" i="1" dirty="0"/>
              <a:t>štakavsko-čakavski</a:t>
            </a:r>
            <a:r>
              <a:rPr lang="hr-HR" sz="2000" dirty="0"/>
              <a:t> </a:t>
            </a:r>
            <a:r>
              <a:rPr lang="hr-HR" sz="2000" i="1" dirty="0"/>
              <a:t>dijalekt</a:t>
            </a:r>
            <a:r>
              <a:rPr lang="hr-HR" sz="2000" dirty="0"/>
              <a:t> zauzima najveći dio jugozapadne istarske obale </a:t>
            </a:r>
            <a:r>
              <a:rPr lang="hr-HR" sz="2000" dirty="0" smtClean="0"/>
              <a:t>južno </a:t>
            </a:r>
            <a:r>
              <a:rPr lang="hr-HR" sz="2000" dirty="0"/>
              <a:t>od donje Mirne</a:t>
            </a:r>
            <a:r>
              <a:rPr lang="hr-HR" sz="2000" dirty="0" smtClean="0"/>
              <a:t>.</a:t>
            </a:r>
          </a:p>
          <a:p>
            <a:r>
              <a:rPr lang="hr-HR" sz="2000" b="1" i="1" dirty="0"/>
              <a:t>Sjeveročakavskomu</a:t>
            </a:r>
            <a:r>
              <a:rPr lang="hr-HR" sz="2000" b="1" dirty="0"/>
              <a:t> ili </a:t>
            </a:r>
            <a:r>
              <a:rPr lang="hr-HR" sz="2000" b="1" i="1" dirty="0"/>
              <a:t>ekavskočakavskomu</a:t>
            </a:r>
            <a:r>
              <a:rPr lang="hr-HR" sz="2000" dirty="0"/>
              <a:t> </a:t>
            </a:r>
            <a:r>
              <a:rPr lang="hr-HR" sz="2000" i="1" dirty="0"/>
              <a:t>dijalektu</a:t>
            </a:r>
            <a:r>
              <a:rPr lang="hr-HR" sz="2000" dirty="0"/>
              <a:t> pripadaju dijelovi istočne i srednje Istre, Hrvatsko primorje do Bakra i otoci Cres i sjeverni Lošinj</a:t>
            </a:r>
            <a:r>
              <a:rPr lang="hr-HR" sz="2000" dirty="0" smtClean="0"/>
              <a:t>.</a:t>
            </a:r>
          </a:p>
          <a:p>
            <a:r>
              <a:rPr lang="hr-HR" sz="2000" b="1" i="1" dirty="0"/>
              <a:t>Srednjočakavski</a:t>
            </a:r>
            <a:r>
              <a:rPr lang="hr-HR" sz="2000" b="1" dirty="0"/>
              <a:t> ili </a:t>
            </a:r>
            <a:r>
              <a:rPr lang="hr-HR" sz="2000" b="1" i="1" dirty="0"/>
              <a:t>ikavsko-ekavski</a:t>
            </a:r>
            <a:r>
              <a:rPr lang="hr-HR" sz="2000" dirty="0"/>
              <a:t> </a:t>
            </a:r>
            <a:r>
              <a:rPr lang="hr-HR" sz="2000" i="1" dirty="0"/>
              <a:t>dijalekt </a:t>
            </a:r>
            <a:r>
              <a:rPr lang="hr-HR" sz="2000" dirty="0"/>
              <a:t>zahvaća sve otoke od Krka i južnoga Lošinja do Ugljana i Dugog otoka, obalu od Kraljevice do Novoga, Senj i sve govore u unutrašnjosti, ličke i pokupske. </a:t>
            </a:r>
            <a:endParaRPr lang="hr-HR" sz="2000" dirty="0" smtClean="0"/>
          </a:p>
          <a:p>
            <a:r>
              <a:rPr lang="hr-HR" sz="2000" b="1" i="1" dirty="0"/>
              <a:t>Južnočakavski</a:t>
            </a:r>
            <a:r>
              <a:rPr lang="hr-HR" sz="2000" b="1" dirty="0"/>
              <a:t> ili </a:t>
            </a:r>
            <a:r>
              <a:rPr lang="hr-HR" sz="2000" b="1" i="1" dirty="0"/>
              <a:t>ikavskočakavski</a:t>
            </a:r>
            <a:r>
              <a:rPr lang="hr-HR" sz="2000" dirty="0"/>
              <a:t> </a:t>
            </a:r>
            <a:r>
              <a:rPr lang="hr-HR" sz="2000" i="1" dirty="0"/>
              <a:t>dijalekt</a:t>
            </a:r>
            <a:r>
              <a:rPr lang="hr-HR" sz="2000" dirty="0"/>
              <a:t> sveden je u svom prvotnom kopnenom području na uzak i isprekidan obalni pojas od Novigrada do Cetine, a pripadaju mu i otoci od Pašmana do Korčule i </a:t>
            </a:r>
            <a:r>
              <a:rPr lang="hr-HR" sz="2000" dirty="0" smtClean="0"/>
              <a:t>Visa</a:t>
            </a:r>
          </a:p>
          <a:p>
            <a:r>
              <a:rPr lang="hr-HR" sz="2000" b="1" i="1" dirty="0"/>
              <a:t>Lastovski</a:t>
            </a:r>
            <a:r>
              <a:rPr lang="hr-HR" sz="2000" b="1" dirty="0"/>
              <a:t> ili </a:t>
            </a:r>
            <a:r>
              <a:rPr lang="hr-HR" sz="2000" b="1" i="1" dirty="0"/>
              <a:t>jekavskočakavski </a:t>
            </a:r>
            <a:r>
              <a:rPr lang="hr-HR" sz="2000" i="1" dirty="0"/>
              <a:t>dijalekt</a:t>
            </a:r>
            <a:r>
              <a:rPr lang="hr-HR" sz="2000" dirty="0"/>
              <a:t> ograničen je danas samo na Lastovo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jezik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vi-VN" sz="2000" b="1" dirty="0"/>
              <a:t>Hrvatski narodni jezik</a:t>
            </a:r>
            <a:r>
              <a:rPr lang="vi-VN" sz="2000" dirty="0"/>
              <a:t> je govorni jezik </a:t>
            </a:r>
            <a:r>
              <a:rPr lang="vi-VN" sz="2000" dirty="0" smtClean="0"/>
              <a:t>Hrvata</a:t>
            </a:r>
            <a:endParaRPr lang="hr-HR" sz="2000" dirty="0" smtClean="0"/>
          </a:p>
          <a:p>
            <a:r>
              <a:rPr lang="vi-VN" sz="2000" dirty="0" smtClean="0"/>
              <a:t> </a:t>
            </a:r>
            <a:r>
              <a:rPr lang="vi-VN" sz="2000" dirty="0"/>
              <a:t>sastoji se od triju narječja koja su Hrvati razvili tijekom svoje povijesti</a:t>
            </a:r>
            <a:r>
              <a:rPr lang="vi-VN" sz="2000" dirty="0" smtClean="0"/>
              <a:t>.</a:t>
            </a:r>
            <a:endParaRPr lang="hr-HR" sz="2000" dirty="0" smtClean="0"/>
          </a:p>
          <a:p>
            <a:r>
              <a:rPr lang="hr-HR" sz="2000" dirty="0">
                <a:hlinkClick r:id="rId2" tooltip="Hrvatski jezik"/>
              </a:rPr>
              <a:t>H</a:t>
            </a:r>
            <a:r>
              <a:rPr lang="vi-VN" sz="2000" dirty="0" smtClean="0">
                <a:hlinkClick r:id="rId2" tooltip="Hrvatski jezik"/>
              </a:rPr>
              <a:t>rvatski </a:t>
            </a:r>
            <a:r>
              <a:rPr lang="vi-VN" sz="2000" dirty="0">
                <a:hlinkClick r:id="rId2" tooltip="Hrvatski jezik"/>
              </a:rPr>
              <a:t>jezik</a:t>
            </a:r>
            <a:r>
              <a:rPr lang="vi-VN" sz="2000" dirty="0"/>
              <a:t> jest suodnos svih triju hrvatskih narječja i mogućnost komunikacije među njima, a to ga čini specifičnim i jedinstvenim te neovisnim o svim drugim bliskim ili manje bliskim jezicima</a:t>
            </a:r>
            <a:endParaRPr lang="hr-HR" sz="2000" dirty="0"/>
          </a:p>
        </p:txBody>
      </p:sp>
      <p:pic>
        <p:nvPicPr>
          <p:cNvPr id="4" name="Picture 3" descr="hrvatski-jezik-750x48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3786190"/>
            <a:ext cx="5072073" cy="257175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Jat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ekavske</a:t>
            </a:r>
            <a:endParaRPr lang="hr-HR" dirty="0"/>
          </a:p>
          <a:p>
            <a:r>
              <a:rPr lang="hr-HR" dirty="0" smtClean="0"/>
              <a:t>ikavsko-ekavske  </a:t>
            </a:r>
            <a:endParaRPr lang="hr-HR" dirty="0"/>
          </a:p>
          <a:p>
            <a:r>
              <a:rPr lang="hr-HR" dirty="0" smtClean="0"/>
              <a:t>ikavske </a:t>
            </a:r>
            <a:endParaRPr lang="hr-HR" dirty="0"/>
          </a:p>
          <a:p>
            <a:r>
              <a:rPr lang="hr-HR" dirty="0"/>
              <a:t>jekavske 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3074" name="Picture 2" descr="ČAKAVSKO NARJEČJE | Primorski Hrv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429000"/>
            <a:ext cx="5343525" cy="2647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POVIJEST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r-HR" sz="2400" dirty="0"/>
              <a:t>Početci hrvatske pismenosti već od 11. stoljeća vezani su za čakavštinu kojom su napisana mnoga djela rane (srednjovjekovne) hrvatske pismenosti </a:t>
            </a:r>
            <a:r>
              <a:rPr lang="hr-HR" sz="2400" dirty="0" smtClean="0"/>
              <a:t>i</a:t>
            </a:r>
            <a:r>
              <a:rPr lang="hr-HR" sz="2400" dirty="0"/>
              <a:t> </a:t>
            </a:r>
            <a:r>
              <a:rPr lang="hr-HR" sz="2400" dirty="0" smtClean="0">
                <a:hlinkClick r:id="rId2" tooltip="Hrvatska književnost"/>
              </a:rPr>
              <a:t>književnosti</a:t>
            </a:r>
            <a:r>
              <a:rPr lang="hr-HR" sz="2400" dirty="0" smtClean="0"/>
              <a:t>:</a:t>
            </a:r>
          </a:p>
          <a:p>
            <a:r>
              <a:rPr lang="hr-HR" sz="2400" b="1" dirty="0" smtClean="0"/>
              <a:t>Natpisi </a:t>
            </a:r>
            <a:r>
              <a:rPr lang="hr-HR" sz="2400" b="1" dirty="0"/>
              <a:t>i ploče </a:t>
            </a:r>
            <a:r>
              <a:rPr lang="hr-HR" sz="2400" dirty="0"/>
              <a:t>(Valunska ploča, </a:t>
            </a:r>
            <a:r>
              <a:rPr lang="hr-HR" sz="2400" dirty="0">
                <a:hlinkClick r:id="rId3" tooltip="Bašćanska ploča"/>
              </a:rPr>
              <a:t>Bašćanska ploča</a:t>
            </a:r>
            <a:r>
              <a:rPr lang="hr-HR" sz="2400" dirty="0"/>
              <a:t>, Plominski natpis</a:t>
            </a:r>
            <a:r>
              <a:rPr lang="hr-HR" sz="2400" dirty="0" smtClean="0"/>
              <a:t>)</a:t>
            </a:r>
          </a:p>
          <a:p>
            <a:r>
              <a:rPr lang="hr-HR" sz="2400" dirty="0"/>
              <a:t>Od </a:t>
            </a:r>
            <a:r>
              <a:rPr lang="hr-HR" sz="2400" dirty="0">
                <a:hlinkClick r:id="rId4" tooltip="15. stoljeće"/>
              </a:rPr>
              <a:t>15. stoljeća</a:t>
            </a:r>
            <a:r>
              <a:rPr lang="hr-HR" sz="2400" dirty="0"/>
              <a:t> na </a:t>
            </a:r>
            <a:r>
              <a:rPr lang="hr-HR" sz="2400" b="1" dirty="0"/>
              <a:t>čakavskom književnom jeziku</a:t>
            </a:r>
            <a:r>
              <a:rPr lang="hr-HR" sz="2400" dirty="0"/>
              <a:t> stvarali su mnogi hrvatski književnici (</a:t>
            </a:r>
            <a:r>
              <a:rPr lang="hr-HR" sz="2400" dirty="0">
                <a:hlinkClick r:id="rId5" tooltip="Marko Marulić"/>
              </a:rPr>
              <a:t>Marko Marulić</a:t>
            </a:r>
            <a:r>
              <a:rPr lang="hr-HR" sz="2400" dirty="0"/>
              <a:t>, </a:t>
            </a:r>
            <a:r>
              <a:rPr lang="hr-HR" sz="2400" dirty="0">
                <a:hlinkClick r:id="rId6" tooltip="Petar Hektorović"/>
              </a:rPr>
              <a:t>Petar Hektorović</a:t>
            </a:r>
            <a:r>
              <a:rPr lang="hr-HR" sz="2400" dirty="0"/>
              <a:t>, </a:t>
            </a:r>
            <a:r>
              <a:rPr lang="hr-HR" sz="2400" dirty="0">
                <a:hlinkClick r:id="rId7" tooltip="Hanibal Lucić"/>
              </a:rPr>
              <a:t>Hanibal Lucić</a:t>
            </a:r>
            <a:r>
              <a:rPr lang="hr-HR" sz="2400" dirty="0"/>
              <a:t>, </a:t>
            </a:r>
            <a:r>
              <a:rPr lang="hr-HR" sz="2400" dirty="0">
                <a:hlinkClick r:id="rId8" tooltip="Mikša Pelegrinović"/>
              </a:rPr>
              <a:t>Mikša Pelegrinović</a:t>
            </a:r>
            <a:r>
              <a:rPr lang="hr-HR" sz="2400" dirty="0"/>
              <a:t>, </a:t>
            </a:r>
            <a:r>
              <a:rPr lang="hr-HR" sz="2400" dirty="0">
                <a:hlinkClick r:id="rId9" tooltip="Petar Zoranić"/>
              </a:rPr>
              <a:t>Petar Zoranić</a:t>
            </a:r>
            <a:r>
              <a:rPr lang="hr-HR" sz="2400" dirty="0"/>
              <a:t>, </a:t>
            </a:r>
            <a:r>
              <a:rPr lang="hr-HR" sz="2400" dirty="0">
                <a:hlinkClick r:id="rId10" tooltip="Juraj Baraković"/>
              </a:rPr>
              <a:t>Juraj Baraković</a:t>
            </a:r>
            <a:r>
              <a:rPr lang="hr-HR" sz="2400" dirty="0"/>
              <a:t>, </a:t>
            </a:r>
            <a:r>
              <a:rPr lang="hr-HR" sz="2400" dirty="0">
                <a:hlinkClick r:id="rId11" tooltip="Brne Karnarutić"/>
              </a:rPr>
              <a:t>Brne Karnarutić</a:t>
            </a:r>
            <a:r>
              <a:rPr lang="hr-HR" sz="2400" dirty="0"/>
              <a:t>, </a:t>
            </a:r>
            <a:r>
              <a:rPr lang="hr-HR" sz="2400" dirty="0">
                <a:hlinkClick r:id="rId12" tooltip="Džore Držić"/>
              </a:rPr>
              <a:t>Džore Držić</a:t>
            </a:r>
            <a:r>
              <a:rPr lang="hr-HR" sz="2400" dirty="0"/>
              <a:t> </a:t>
            </a:r>
            <a:r>
              <a:rPr lang="hr-HR" sz="2400" dirty="0" smtClean="0"/>
              <a:t>).</a:t>
            </a:r>
            <a:r>
              <a:rPr lang="hr-HR" sz="2400" dirty="0"/>
              <a:t> </a:t>
            </a:r>
            <a:endParaRPr lang="hr-HR" sz="2400" dirty="0" smtClean="0"/>
          </a:p>
          <a:p>
            <a:r>
              <a:rPr lang="hr-HR" sz="2400" dirty="0"/>
              <a:t>U </a:t>
            </a:r>
            <a:r>
              <a:rPr lang="hr-HR" sz="2400" dirty="0">
                <a:hlinkClick r:id="rId13" tooltip="20. stoljeće"/>
              </a:rPr>
              <a:t>20. stoljeću</a:t>
            </a:r>
            <a:r>
              <a:rPr lang="hr-HR" sz="2400" dirty="0"/>
              <a:t> razvila se bogata čakavska dijalektalna književnost, napose pjesništvo (</a:t>
            </a:r>
            <a:r>
              <a:rPr lang="hr-HR" sz="2400" dirty="0">
                <a:hlinkClick r:id="rId14" tooltip="Vladimir Nazor"/>
              </a:rPr>
              <a:t>Vladimir Nazor</a:t>
            </a:r>
            <a:r>
              <a:rPr lang="hr-HR" sz="2400" dirty="0"/>
              <a:t>, </a:t>
            </a:r>
            <a:r>
              <a:rPr lang="hr-HR" sz="2400" dirty="0">
                <a:hlinkClick r:id="rId15" tooltip="Drago Gervais"/>
              </a:rPr>
              <a:t>Drago Gervais</a:t>
            </a:r>
            <a:r>
              <a:rPr lang="hr-HR" sz="2400" dirty="0"/>
              <a:t>, </a:t>
            </a:r>
            <a:r>
              <a:rPr lang="hr-HR" sz="2400" dirty="0">
                <a:hlinkClick r:id="rId16" tooltip="Mate Balota"/>
              </a:rPr>
              <a:t>Mate Balota</a:t>
            </a:r>
            <a:r>
              <a:rPr lang="hr-HR" sz="2400" dirty="0"/>
              <a:t>, </a:t>
            </a:r>
            <a:r>
              <a:rPr lang="hr-HR" sz="2400" dirty="0">
                <a:hlinkClick r:id="rId17" tooltip="Jure Franičević-Pločar"/>
              </a:rPr>
              <a:t>Jure Franičević-Pločar</a:t>
            </a:r>
            <a:r>
              <a:rPr lang="hr-HR" sz="2400" dirty="0"/>
              <a:t>, </a:t>
            </a:r>
            <a:r>
              <a:rPr lang="hr-HR" sz="2400" dirty="0">
                <a:hlinkClick r:id="rId18" tooltip="Marin Franičević"/>
              </a:rPr>
              <a:t>Marin Franičević</a:t>
            </a:r>
            <a:r>
              <a:rPr lang="hr-HR" sz="2400" dirty="0"/>
              <a:t>, </a:t>
            </a:r>
            <a:r>
              <a:rPr lang="hr-HR" sz="2400" dirty="0">
                <a:hlinkClick r:id="rId19" tooltip="Zvane Črnja"/>
              </a:rPr>
              <a:t>Zvane Črnja</a:t>
            </a:r>
            <a:r>
              <a:rPr lang="hr-HR" sz="2400" dirty="0"/>
              <a:t>, </a:t>
            </a:r>
            <a:r>
              <a:rPr lang="hr-HR" sz="2400" dirty="0">
                <a:hlinkClick r:id="rId20" tooltip="Šime Vučetić"/>
              </a:rPr>
              <a:t>Šime Vučetić</a:t>
            </a:r>
            <a:r>
              <a:rPr lang="hr-HR" sz="2400" dirty="0"/>
              <a:t>, </a:t>
            </a:r>
            <a:r>
              <a:rPr lang="hr-HR" sz="2400" dirty="0">
                <a:hlinkClick r:id="rId21" tooltip="Drago Ivanišević"/>
              </a:rPr>
              <a:t>Drago Ivanišević</a:t>
            </a:r>
            <a:r>
              <a:rPr lang="hr-HR" sz="2400" dirty="0"/>
              <a:t>, </a:t>
            </a:r>
            <a:r>
              <a:rPr lang="hr-HR" sz="2400" dirty="0">
                <a:hlinkClick r:id="rId22" tooltip="Milorad Stojević"/>
              </a:rPr>
              <a:t>Milorad Stojević</a:t>
            </a:r>
            <a:r>
              <a:rPr lang="hr-HR" sz="2400" dirty="0"/>
              <a:t>, </a:t>
            </a:r>
            <a:r>
              <a:rPr lang="hr-HR" sz="2400" dirty="0">
                <a:hlinkClick r:id="rId23" tooltip="Tin Kolumbić"/>
              </a:rPr>
              <a:t>Tin Kolumbić</a:t>
            </a:r>
            <a:r>
              <a:rPr lang="hr-HR" sz="2400" dirty="0"/>
              <a:t> </a:t>
            </a:r>
            <a:r>
              <a:rPr lang="hr-HR" sz="2400" dirty="0" smtClean="0"/>
              <a:t>).</a:t>
            </a:r>
            <a:endParaRPr lang="hr-HR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ZANIMLJIVO!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U mom kraju se govori </a:t>
            </a:r>
            <a:r>
              <a:rPr lang="hr-HR" b="1" dirty="0" smtClean="0"/>
              <a:t>štokavskim</a:t>
            </a:r>
          </a:p>
          <a:p>
            <a:r>
              <a:rPr lang="hr-HR" dirty="0" smtClean="0"/>
              <a:t>U poznata sam sa svim hrvatskim narječjima i, a najzanimjljivije mi je </a:t>
            </a:r>
            <a:r>
              <a:rPr lang="hr-HR" b="1" dirty="0" smtClean="0"/>
              <a:t>čakavsko</a:t>
            </a:r>
          </a:p>
          <a:p>
            <a:r>
              <a:rPr lang="hr-HR" dirty="0" smtClean="0"/>
              <a:t>Ljeto 2018. provela sam na otoku Rabu i dosta sam upoznata s njihovim narječjem.</a:t>
            </a:r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b="1" dirty="0"/>
          </a:p>
        </p:txBody>
      </p:sp>
      <p:pic>
        <p:nvPicPr>
          <p:cNvPr id="4" name="Picture 3" descr="preuzm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4429132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Udžbenik za 8 razred OŠ</a:t>
            </a:r>
          </a:p>
          <a:p>
            <a:r>
              <a:rPr lang="hr-HR" dirty="0" smtClean="0"/>
              <a:t>Gramatika hr.jezik</a:t>
            </a:r>
          </a:p>
          <a:p>
            <a:r>
              <a:rPr lang="hr-HR" dirty="0" smtClean="0">
                <a:hlinkClick r:id="rId2"/>
              </a:rPr>
              <a:t>hr.wikipedia.org/wiki/Narje%C4%8Dja_hrvatskog_jezika</a:t>
            </a:r>
            <a:endParaRPr lang="hr-HR" dirty="0" smtClean="0"/>
          </a:p>
          <a:p>
            <a:r>
              <a:rPr lang="hr-HR" dirty="0" smtClean="0">
                <a:hlinkClick r:id="rId3"/>
              </a:rPr>
              <a:t>https://</a:t>
            </a:r>
            <a:r>
              <a:rPr lang="hr-HR" dirty="0" smtClean="0">
                <a:hlinkClick r:id="rId3"/>
              </a:rPr>
              <a:t>www.enciklopedija.hr/natuknica.aspx?id=59945</a:t>
            </a:r>
            <a:endParaRPr lang="hr-HR" dirty="0" smtClean="0"/>
          </a:p>
          <a:p>
            <a:r>
              <a:rPr lang="hr-HR" dirty="0" smtClean="0">
                <a:hlinkClick r:id="rId4"/>
              </a:rPr>
              <a:t>http://</a:t>
            </a:r>
            <a:r>
              <a:rPr lang="hr-HR" dirty="0" smtClean="0">
                <a:hlinkClick r:id="rId4"/>
              </a:rPr>
              <a:t>inet1.ffst.hr/images/50013806/Cakavski%20dijalekti-samoglasnicki%20sustav.pdf</a:t>
            </a:r>
            <a:endParaRPr lang="hr-HR" dirty="0" smtClean="0"/>
          </a:p>
          <a:p>
            <a:r>
              <a:rPr lang="hr-HR" dirty="0" smtClean="0">
                <a:hlinkClick r:id="rId5"/>
              </a:rPr>
              <a:t>https://hr.wikipedia.org/wiki/Kajkavsko_narje%C4%8Dje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0" y="5495925"/>
            <a:ext cx="7772400" cy="1362075"/>
          </a:xfrm>
        </p:spPr>
        <p:txBody>
          <a:bodyPr>
            <a:normAutofit/>
          </a:bodyPr>
          <a:lstStyle/>
          <a:p>
            <a:r>
              <a:rPr lang="hr-HR" sz="3200" b="0" smtClean="0"/>
              <a:t>IZRADILA:</a:t>
            </a:r>
            <a:r>
              <a:rPr lang="hr-HR" sz="3200" i="1" smtClean="0"/>
              <a:t>I</a:t>
            </a:r>
            <a:r>
              <a:rPr lang="hr-HR" sz="3200" b="0" i="1" smtClean="0"/>
              <a:t>va </a:t>
            </a:r>
            <a:r>
              <a:rPr lang="hr-HR" sz="3200" i="1" dirty="0" smtClean="0"/>
              <a:t>M</a:t>
            </a:r>
            <a:r>
              <a:rPr lang="hr-HR" sz="3200" b="0" i="1" smtClean="0"/>
              <a:t>ikić</a:t>
            </a:r>
            <a:endParaRPr lang="hr-HR" sz="3200" b="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14612" y="2643182"/>
            <a:ext cx="4572032" cy="1500187"/>
          </a:xfrm>
        </p:spPr>
        <p:txBody>
          <a:bodyPr>
            <a:normAutofit/>
          </a:bodyPr>
          <a:lstStyle/>
          <a:p>
            <a:r>
              <a:rPr lang="hr-HR" sz="4000" b="1" dirty="0" smtClean="0">
                <a:solidFill>
                  <a:schemeClr val="tx1"/>
                </a:solidFill>
              </a:rPr>
              <a:t>HVALA NA PAŽNJI</a:t>
            </a:r>
            <a:endParaRPr lang="hr-HR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Narječja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Tri hrvatska narječja su: </a:t>
            </a:r>
            <a:r>
              <a:rPr lang="hr-HR" b="1" dirty="0" smtClean="0"/>
              <a:t>štokavsko,kajkavsko i čakavsko</a:t>
            </a:r>
          </a:p>
          <a:p>
            <a:endParaRPr lang="hr-HR" dirty="0"/>
          </a:p>
        </p:txBody>
      </p:sp>
      <p:pic>
        <p:nvPicPr>
          <p:cNvPr id="4" name="Picture 3" descr="unname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2357430"/>
            <a:ext cx="4762500" cy="42862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Štokavsko narječje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vi-VN" sz="2000" dirty="0"/>
              <a:t>Štokavsko je narječje </a:t>
            </a:r>
            <a:r>
              <a:rPr lang="vi-VN" sz="2000" dirty="0" smtClean="0"/>
              <a:t> </a:t>
            </a:r>
            <a:r>
              <a:rPr lang="vi-VN" sz="2000" dirty="0"/>
              <a:t>temelj </a:t>
            </a:r>
            <a:r>
              <a:rPr lang="vi-VN" sz="2000" dirty="0" smtClean="0"/>
              <a:t>standardnim jezicima</a:t>
            </a:r>
            <a:r>
              <a:rPr lang="vi-VN" sz="2000" dirty="0"/>
              <a:t> </a:t>
            </a:r>
            <a:r>
              <a:rPr lang="vi-VN" sz="2000" dirty="0">
                <a:hlinkClick r:id="rId2" tooltip="Srpski jezik"/>
              </a:rPr>
              <a:t>Srba</a:t>
            </a:r>
            <a:r>
              <a:rPr lang="vi-VN" sz="2000" dirty="0"/>
              <a:t>, </a:t>
            </a:r>
            <a:r>
              <a:rPr lang="vi-VN" sz="2000" dirty="0" smtClean="0">
                <a:hlinkClick r:id="rId3" tooltip="Bošnjački jezik"/>
              </a:rPr>
              <a:t>Bošnjaka</a:t>
            </a:r>
            <a:r>
              <a:rPr lang="vi-VN" sz="2000" dirty="0"/>
              <a:t> i </a:t>
            </a:r>
            <a:r>
              <a:rPr lang="vi-VN" sz="2000" dirty="0" smtClean="0">
                <a:hlinkClick r:id="rId4" tooltip="Crnogorski jezik"/>
              </a:rPr>
              <a:t>Crnogoraca</a:t>
            </a:r>
            <a:r>
              <a:rPr lang="hr-HR" sz="2000" dirty="0" smtClean="0"/>
              <a:t> i naravno Hrvatima.</a:t>
            </a:r>
            <a:r>
              <a:rPr lang="pl-PL" sz="2000" dirty="0"/>
              <a:t> </a:t>
            </a:r>
            <a:endParaRPr lang="pl-PL" sz="2000" dirty="0" smtClean="0"/>
          </a:p>
          <a:p>
            <a:r>
              <a:rPr lang="vi-VN" sz="2000" dirty="0"/>
              <a:t>Njegov naziv dolazi iz oblika upitne zamjenice "što" u zapadnom štokavskom (ili "šta" u istočnom štokavskom), za razliku od kajkavskog i čakavskog (</a:t>
            </a:r>
            <a:r>
              <a:rPr lang="vi-VN" sz="2000" i="1" dirty="0"/>
              <a:t>kaj</a:t>
            </a:r>
            <a:r>
              <a:rPr lang="vi-VN" sz="2000" dirty="0"/>
              <a:t> i </a:t>
            </a:r>
            <a:r>
              <a:rPr lang="vi-VN" sz="2000" i="1" dirty="0"/>
              <a:t>ča</a:t>
            </a:r>
            <a:r>
              <a:rPr lang="vi-VN" sz="2000" dirty="0"/>
              <a:t> također znače "šta").</a:t>
            </a:r>
            <a:endParaRPr lang="pl-PL" sz="2000" dirty="0" smtClean="0"/>
          </a:p>
          <a:p>
            <a:r>
              <a:rPr lang="hr-HR" sz="2000" dirty="0"/>
              <a:t>Po zemljopisnoj poziciji se narječje može nazivati i </a:t>
            </a:r>
            <a:r>
              <a:rPr lang="hr-HR" sz="2000" b="1" dirty="0"/>
              <a:t>istočnohrvatskim</a:t>
            </a:r>
            <a:r>
              <a:rPr lang="hr-HR" sz="2000" dirty="0"/>
              <a:t>, povijesno možda i </a:t>
            </a:r>
            <a:r>
              <a:rPr lang="hr-HR" sz="2000" b="1" dirty="0" smtClean="0"/>
              <a:t>južnohrvatskim</a:t>
            </a:r>
            <a:r>
              <a:rPr lang="hr-HR" sz="2000" dirty="0" smtClean="0"/>
              <a:t>  i s obzirom </a:t>
            </a:r>
            <a:r>
              <a:rPr lang="hr-HR" sz="2000" dirty="0"/>
              <a:t>na jezgru nastanka, moglo bi se nazivati i </a:t>
            </a:r>
            <a:r>
              <a:rPr lang="hr-HR" sz="2000" b="1" dirty="0"/>
              <a:t>dinarskohrvatskim</a:t>
            </a:r>
            <a:r>
              <a:rPr lang="hr-HR" sz="2000" dirty="0" smtClean="0"/>
              <a:t>.</a:t>
            </a:r>
          </a:p>
          <a:p>
            <a:r>
              <a:rPr lang="hr-HR" sz="2400" dirty="0"/>
              <a:t>upitna zamjenica što</a:t>
            </a:r>
          </a:p>
          <a:p>
            <a:r>
              <a:rPr lang="hr-HR" sz="2400" dirty="0"/>
              <a:t>nenaglašene dužine</a:t>
            </a:r>
          </a:p>
          <a:p>
            <a:r>
              <a:rPr lang="hr-HR" sz="2400" dirty="0"/>
              <a:t>obično se gubi slovo -h (primjer – ajde)</a:t>
            </a:r>
          </a:p>
          <a:p>
            <a:r>
              <a:rPr lang="hr-HR" sz="2400" dirty="0"/>
              <a:t>pomaknut naglasak sa zadnjeg sloga</a:t>
            </a:r>
          </a:p>
          <a:p>
            <a:endParaRPr lang="hr-H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hh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1785" y="1052180"/>
            <a:ext cx="5682049" cy="475363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Štokavsko narječje u Hrvatskoj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000" dirty="0"/>
              <a:t>U nekim dijelovima štokavskih govora nakon 16. stoljeća razvile su se značajke zbog kojih su se ti govori nazvali novoštokavskima. Njihove glavne značajke su:</a:t>
            </a:r>
          </a:p>
          <a:p>
            <a:r>
              <a:rPr lang="hr-HR" sz="2000" dirty="0"/>
              <a:t>umetanje završetka -ev i -ov u sklonidbi jednog dijela imenica u muškom rodu (primjer – putovi, krajevi)</a:t>
            </a:r>
          </a:p>
          <a:p>
            <a:r>
              <a:rPr lang="hr-HR" sz="2000" dirty="0"/>
              <a:t>izjednačavanje nekih padeža u množini</a:t>
            </a:r>
          </a:p>
          <a:p>
            <a:r>
              <a:rPr lang="hr-HR" sz="2000" dirty="0"/>
              <a:t>novo naglašavanje (nenaglašena dužina iza naglaska, zadnji slog naglaska, četveronaglasni sustav, na unutarnjim slogovima naglašeni su samo uzlazni naglasci</a:t>
            </a:r>
            <a:r>
              <a:rPr lang="hr-HR" sz="2000" dirty="0" smtClean="0"/>
              <a:t>)</a:t>
            </a:r>
          </a:p>
          <a:p>
            <a:pPr>
              <a:buNone/>
            </a:pPr>
            <a:r>
              <a:rPr lang="hr-HR" sz="2000" b="1" dirty="0" smtClean="0"/>
              <a:t>       Hrvati </a:t>
            </a:r>
            <a:r>
              <a:rPr lang="hr-HR" sz="2000" b="1" dirty="0"/>
              <a:t>koji se koriste štokavskim narječjem najčešće su:</a:t>
            </a:r>
          </a:p>
          <a:p>
            <a:r>
              <a:rPr lang="hr-HR" sz="2000" b="1" dirty="0"/>
              <a:t>ikavci </a:t>
            </a:r>
            <a:r>
              <a:rPr lang="hr-HR" sz="2000" dirty="0"/>
              <a:t>u jednom dijelu Slavonije i Like, na Kordunu, u Bosni, Dalmaciji i u zapadnoj Hercegovini</a:t>
            </a:r>
          </a:p>
          <a:p>
            <a:r>
              <a:rPr lang="hr-HR" sz="2000" b="1" dirty="0"/>
              <a:t>jekavci</a:t>
            </a:r>
            <a:r>
              <a:rPr lang="hr-HR" sz="2000" dirty="0"/>
              <a:t> u Dubrovniku, u Konavlima te u dijelu Bosne i Hercegovine</a:t>
            </a:r>
          </a:p>
          <a:p>
            <a:r>
              <a:rPr lang="hr-HR" sz="2000" b="1" dirty="0"/>
              <a:t>ekavci</a:t>
            </a:r>
            <a:r>
              <a:rPr lang="hr-HR" sz="2000" dirty="0"/>
              <a:t> kojih je još jako malo, najčešće u Srijemu, oko Iloka te u dijelu Bačke.</a:t>
            </a:r>
          </a:p>
          <a:p>
            <a:endParaRPr lang="hr-H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Dijalekt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200" b="1" dirty="0"/>
              <a:t>Štokavsko narječje u Hrvatskoj se može podijeliti na četiri dijalekata, a to su</a:t>
            </a:r>
            <a:r>
              <a:rPr lang="hr-HR" sz="2200" b="1" dirty="0" smtClean="0"/>
              <a:t>:</a:t>
            </a:r>
          </a:p>
          <a:p>
            <a:r>
              <a:rPr lang="hr-HR" sz="2200" dirty="0"/>
              <a:t>sjeverni dijalekt (slavonski, ikavsko-ekavski, staroštokavski, ekavski i šćakavski ekavski)</a:t>
            </a:r>
          </a:p>
          <a:p>
            <a:r>
              <a:rPr lang="hr-HR" sz="2200" dirty="0"/>
              <a:t>južni dijalekt (dubrovački, novoštokavski jekavski, istočnohercegovačko-krajiški)</a:t>
            </a:r>
          </a:p>
          <a:p>
            <a:r>
              <a:rPr lang="hr-HR" sz="2200" dirty="0"/>
              <a:t>zapadni dijalekt (novoštokavski ikavski, bosansko-zapadnohercegovačko-dalmatinski)</a:t>
            </a:r>
          </a:p>
          <a:p>
            <a:r>
              <a:rPr lang="hr-HR" sz="2200" dirty="0"/>
              <a:t>istočni dijalekt (šćakavski jekavski, istočnobosanski, staroštokavski)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J</a:t>
            </a:r>
            <a:r>
              <a:rPr lang="hr-HR" dirty="0" smtClean="0"/>
              <a:t>at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z="2800" dirty="0"/>
              <a:t>Prema refleksu jata, štokavski govori dijele se na</a:t>
            </a:r>
            <a:r>
              <a:rPr lang="hr-HR" sz="2800" dirty="0" smtClean="0"/>
              <a:t>:</a:t>
            </a:r>
          </a:p>
          <a:p>
            <a:r>
              <a:rPr lang="hr-HR" sz="2800" dirty="0"/>
              <a:t>jekavske (uvijek)</a:t>
            </a:r>
          </a:p>
          <a:p>
            <a:r>
              <a:rPr lang="hr-HR" sz="2800" dirty="0"/>
              <a:t>ekavske (uvek)</a:t>
            </a:r>
          </a:p>
          <a:p>
            <a:r>
              <a:rPr lang="hr-HR" sz="2800" dirty="0"/>
              <a:t>ikavske (uvik)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POVIJEST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600" dirty="0"/>
              <a:t>Prva djela napisana štokavskim jezikom pojavila su se u Dubrovniku i to od autora </a:t>
            </a:r>
            <a:r>
              <a:rPr lang="hr-HR" sz="2600" b="1" dirty="0"/>
              <a:t>Šiška Menčetića, Marina Držića, Džore Držića </a:t>
            </a:r>
            <a:r>
              <a:rPr lang="hr-HR" sz="2600" dirty="0"/>
              <a:t>i drugih. Njima su se uskoro pridružile i Dalmacija i Bosna, a u 18. stoljeću i Slavonija.</a:t>
            </a:r>
          </a:p>
          <a:p>
            <a:r>
              <a:rPr lang="hr-HR" sz="2600" dirty="0"/>
              <a:t>Proučavanje štokavskih govora počelo je 80-ih godina 19. stoljeća. Prva štokavska gramatika </a:t>
            </a:r>
            <a:r>
              <a:rPr lang="hr-HR" sz="2600" b="1" dirty="0"/>
              <a:t>Institutionum linguae illyricae libri duo </a:t>
            </a:r>
            <a:r>
              <a:rPr lang="hr-HR" sz="2600" dirty="0"/>
              <a:t>objavljena je u Rimu, 1604. godine, a objavio ju je </a:t>
            </a:r>
            <a:r>
              <a:rPr lang="hr-HR" sz="2600" b="1" dirty="0"/>
              <a:t>Bartol Kašić</a:t>
            </a:r>
            <a:r>
              <a:rPr lang="hr-HR" sz="2600" dirty="0"/>
              <a:t>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138</TotalTime>
  <Words>621</Words>
  <Application>Microsoft Office PowerPoint</Application>
  <PresentationFormat>On-screen Show (4:3)</PresentationFormat>
  <Paragraphs>101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Equity</vt:lpstr>
      <vt:lpstr>Hrvatska narječja</vt:lpstr>
      <vt:lpstr>Hrvatski jezik</vt:lpstr>
      <vt:lpstr>Narječja</vt:lpstr>
      <vt:lpstr>Štokavsko narječje</vt:lpstr>
      <vt:lpstr>Slide 5</vt:lpstr>
      <vt:lpstr>Štokavsko narječje u Hrvatskoj</vt:lpstr>
      <vt:lpstr>Dijalekt</vt:lpstr>
      <vt:lpstr>Jat</vt:lpstr>
      <vt:lpstr>POVIJEST</vt:lpstr>
      <vt:lpstr>Kajkavsko narječje</vt:lpstr>
      <vt:lpstr>Kajkavsko narječje u Hrvatskoj</vt:lpstr>
      <vt:lpstr>Slide 12</vt:lpstr>
      <vt:lpstr>Dijalekt</vt:lpstr>
      <vt:lpstr>Jat</vt:lpstr>
      <vt:lpstr>POVIJEST</vt:lpstr>
      <vt:lpstr>Čakavsko narječje</vt:lpstr>
      <vt:lpstr>Čakavsko narječje u Hrvatskoj</vt:lpstr>
      <vt:lpstr>Slide 18</vt:lpstr>
      <vt:lpstr>Dijalekt </vt:lpstr>
      <vt:lpstr>Jat</vt:lpstr>
      <vt:lpstr>POVIJEST</vt:lpstr>
      <vt:lpstr>ZANIMLJIVO!</vt:lpstr>
      <vt:lpstr>IZVORI</vt:lpstr>
      <vt:lpstr>IZRADILA:Iva Mikić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Hrvatska narječja</dc:title>
  <dc:creator>Mikić</dc:creator>
  <cp:lastModifiedBy>Mikić</cp:lastModifiedBy>
  <cp:revision>15</cp:revision>
  <dcterms:created xsi:type="dcterms:W3CDTF">2020-05-10T12:21:38Z</dcterms:created>
  <dcterms:modified xsi:type="dcterms:W3CDTF">2020-06-04T10:57:43Z</dcterms:modified>
</cp:coreProperties>
</file>