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 lvl="0">
      <a:defRPr lang="sr-Latn-R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6ECA38-C8C3-4982-9A5F-9F80B37BAB4C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210083-8D97-4D2E-A218-FC2144ED1F2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HRVATSKA NARJEČJA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Ana </a:t>
            </a:r>
            <a:r>
              <a:rPr lang="hr-HR" dirty="0" err="1">
                <a:latin typeface="Algerian" panose="04020705040A02060702" pitchFamily="82" charset="0"/>
              </a:rPr>
              <a:t>Cvetičanin</a:t>
            </a:r>
            <a:r>
              <a:rPr lang="hr-HR" dirty="0">
                <a:latin typeface="Algerian" panose="04020705040A02060702" pitchFamily="82" charset="0"/>
              </a:rPr>
              <a:t> 8.a</a:t>
            </a:r>
          </a:p>
        </p:txBody>
      </p:sp>
    </p:spTree>
    <p:extLst>
      <p:ext uri="{BB962C8B-B14F-4D97-AF65-F5344CB8AC3E}">
        <p14:creationId xmlns:p14="http://schemas.microsoft.com/office/powerpoint/2010/main" val="3786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D0F92C3F-C2DF-314F-B875-C3AA494EE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005" y="2230204"/>
            <a:ext cx="7745505" cy="3877815"/>
          </a:xfrm>
        </p:spPr>
        <p:txBody>
          <a:bodyPr/>
          <a:lstStyle/>
          <a:p>
            <a:r>
              <a:rPr lang="hr-HR"/>
              <a:t>WikipediJa</a:t>
            </a:r>
          </a:p>
          <a:p>
            <a:r>
              <a:rPr lang="hr-HR"/>
              <a:t>Enciklopedija</a:t>
            </a:r>
          </a:p>
          <a:p>
            <a:r>
              <a:rPr lang="hr-HR"/>
              <a:t>Eduvizija</a:t>
            </a:r>
          </a:p>
          <a:p>
            <a:r>
              <a:rPr lang="hr-HR"/>
              <a:t>Inet1.ffst.hr</a:t>
            </a:r>
          </a:p>
          <a:p>
            <a:r>
              <a:rPr lang="hr-HR"/>
              <a:t>Matica.hr</a:t>
            </a:r>
          </a:p>
          <a:p>
            <a:r>
              <a:rPr lang="hr-HR"/>
              <a:t>Nsk.hr</a:t>
            </a:r>
          </a:p>
          <a:p>
            <a:endParaRPr lang="hr-HR"/>
          </a:p>
          <a:p>
            <a:pPr marL="0" indent="0">
              <a:buNone/>
            </a:pPr>
            <a:endParaRPr lang="hr-HR"/>
          </a:p>
          <a:p>
            <a:endParaRPr lang="hr-HR"/>
          </a:p>
          <a:p>
            <a:endParaRPr lang="hr-HR"/>
          </a:p>
          <a:p>
            <a:endParaRPr lang="sr-Latn-R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2639670-629E-1144-BAEC-1BC66219F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497585"/>
            <a:ext cx="7756263" cy="1054250"/>
          </a:xfrm>
        </p:spPr>
        <p:txBody>
          <a:bodyPr/>
          <a:lstStyle/>
          <a:p>
            <a:r>
              <a:rPr lang="hr-HR"/>
              <a:t>Izvori informacija I fotografija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61630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691680" y="1988840"/>
            <a:ext cx="60486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dirty="0">
                <a:latin typeface="Algerian" panose="04020705040A02060702" pitchFamily="82" charset="0"/>
              </a:rPr>
              <a:t>HVALA NA </a:t>
            </a:r>
            <a:r>
              <a:rPr lang="hr-HR" sz="6000" dirty="0">
                <a:latin typeface="Algerian" panose="04020705040A02060702" pitchFamily="82" charset="0"/>
              </a:rPr>
              <a:t>POZORNOSTI</a:t>
            </a:r>
            <a:r>
              <a:rPr lang="hr-HR" sz="80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93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202122"/>
                </a:solidFill>
                <a:latin typeface="Algerian" panose="04020705040A02060702" pitchFamily="82" charset="0"/>
              </a:rPr>
              <a:t>Hrvatski narodni jezik je govorni jezik Hrvata, a sastoji se od triju narječja koja su Hrvati razvili tijekom svoje povijesti.</a:t>
            </a:r>
          </a:p>
          <a:p>
            <a:r>
              <a:rPr lang="hr-HR" dirty="0">
                <a:solidFill>
                  <a:srgbClr val="202122"/>
                </a:solidFill>
                <a:latin typeface="Algerian" panose="04020705040A02060702" pitchFamily="82" charset="0"/>
              </a:rPr>
              <a:t>Hrvatski jezik jest suodnos svih triju hrvatskih narječja i mogućnost komuniciranja među njima.</a:t>
            </a:r>
          </a:p>
          <a:p>
            <a:endParaRPr lang="hr-HR" dirty="0">
              <a:solidFill>
                <a:srgbClr val="202122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HRVATSKA NARJEČJA</a:t>
            </a:r>
          </a:p>
        </p:txBody>
      </p:sp>
    </p:spTree>
    <p:extLst>
      <p:ext uri="{BB962C8B-B14F-4D97-AF65-F5344CB8AC3E}">
        <p14:creationId xmlns:p14="http://schemas.microsoft.com/office/powerpoint/2010/main" val="11007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ŠTOKAVSKO NARJEČJE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rgbClr val="202122"/>
                </a:solidFill>
                <a:latin typeface="Algerian" panose="04020705040A02060702" pitchFamily="82" charset="0"/>
              </a:rPr>
              <a:t>Naziv potječe od odnosno-upitne zamjenice što.</a:t>
            </a:r>
          </a:p>
          <a:p>
            <a:r>
              <a:rPr lang="hr-HR" sz="2000" dirty="0">
                <a:solidFill>
                  <a:srgbClr val="202122"/>
                </a:solidFill>
                <a:latin typeface="Arial"/>
              </a:rPr>
              <a:t> </a:t>
            </a:r>
            <a:r>
              <a:rPr lang="hr-HR" sz="2000" dirty="0">
                <a:solidFill>
                  <a:srgbClr val="202122"/>
                </a:solidFill>
                <a:latin typeface="Algerian" panose="04020705040A02060702" pitchFamily="82" charset="0"/>
              </a:rPr>
              <a:t>Na ovom narječju počiva i standard hrvatskog jezika </a:t>
            </a:r>
          </a:p>
          <a:p>
            <a:r>
              <a:rPr lang="hr-HR" sz="2000" dirty="0">
                <a:solidFill>
                  <a:srgbClr val="202122"/>
                </a:solidFill>
                <a:latin typeface="Algerian" panose="04020705040A02060702" pitchFamily="82" charset="0"/>
              </a:rPr>
              <a:t>a njime prostorno i brojčano govori najveći broj Hrvata.</a:t>
            </a:r>
            <a:endParaRPr lang="hr-HR" sz="2000" dirty="0">
              <a:latin typeface="Algerian" panose="04020705040A02060702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2348880"/>
            <a:ext cx="417544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81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>
                <a:latin typeface="Algerian" panose="04020705040A02060702" pitchFamily="82" charset="0"/>
              </a:rPr>
              <a:t>KNJIŽEVNICI ŠTOKAVSKOG NARJEČJA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1732" y="2276872"/>
            <a:ext cx="7745505" cy="3877815"/>
          </a:xfrm>
        </p:spPr>
        <p:txBody>
          <a:bodyPr>
            <a:normAutofit/>
          </a:bodyPr>
          <a:lstStyle/>
          <a:p>
            <a:r>
              <a:rPr lang="hr-HR" dirty="0">
                <a:latin typeface="Algerian" panose="04020705040A02060702" pitchFamily="82" charset="0"/>
              </a:rPr>
              <a:t>Književnici, pjesnici:</a:t>
            </a:r>
            <a:r>
              <a:rPr lang="hr-HR" b="1" dirty="0">
                <a:latin typeface="Algerian" panose="04020705040A02060702" pitchFamily="82" charset="0"/>
              </a:rPr>
              <a:t> </a:t>
            </a:r>
            <a:r>
              <a:rPr lang="hr-HR" dirty="0" err="1">
                <a:latin typeface="Algerian" panose="04020705040A02060702" pitchFamily="82" charset="0"/>
              </a:rPr>
              <a:t>Džore</a:t>
            </a:r>
            <a:r>
              <a:rPr lang="hr-HR" dirty="0">
                <a:latin typeface="Algerian" panose="04020705040A02060702" pitchFamily="82" charset="0"/>
              </a:rPr>
              <a:t> Držić, Marin Držić, Ivan Gundulić, Andrija Kačić Miošić, Matija Antun Relković, </a:t>
            </a:r>
            <a:r>
              <a:rPr lang="hr-HR" dirty="0" err="1">
                <a:latin typeface="Algerian" panose="04020705040A02060702" pitchFamily="82" charset="0"/>
              </a:rPr>
              <a:t>Junije</a:t>
            </a:r>
            <a:r>
              <a:rPr lang="hr-HR" dirty="0">
                <a:latin typeface="Algerian" panose="04020705040A02060702" pitchFamily="82" charset="0"/>
              </a:rPr>
              <a:t> Palmotić, Blaž Tadijanović, Stjepan Vukušić, Milan </a:t>
            </a:r>
            <a:r>
              <a:rPr lang="hr-HR" dirty="0" err="1">
                <a:latin typeface="Algerian" panose="04020705040A02060702" pitchFamily="82" charset="0"/>
              </a:rPr>
              <a:t>Rešetar..</a:t>
            </a:r>
            <a:r>
              <a:rPr lang="hr-HR" dirty="0">
                <a:latin typeface="Algerian" panose="04020705040A02060702" pitchFamily="82" charset="0"/>
              </a:rPr>
              <a:t>.</a:t>
            </a:r>
            <a:br>
              <a:rPr lang="hr-HR" dirty="0">
                <a:latin typeface="Algerian" panose="04020705040A02060702" pitchFamily="82" charset="0"/>
              </a:rPr>
            </a:br>
            <a:endParaRPr lang="hr-HR" dirty="0">
              <a:latin typeface="Algerian" panose="04020705040A02060702" pitchFamily="82" charset="0"/>
            </a:endParaRPr>
          </a:p>
          <a:p>
            <a:pPr>
              <a:buFont typeface="Arial"/>
              <a:buChar char="•"/>
            </a:pPr>
            <a:r>
              <a:rPr lang="hr-HR" dirty="0">
                <a:latin typeface="Algerian" panose="04020705040A02060702" pitchFamily="82" charset="0"/>
              </a:rPr>
              <a:t>Ivan Gundulić- Dubravka, Osman, Suze Sina Razmetnoga…</a:t>
            </a:r>
            <a:endParaRPr lang="hr-HR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43883"/>
            <a:ext cx="2411804" cy="296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3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ČAKAVSKO NARJEČJE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rgbClr val="202122"/>
                </a:solidFill>
                <a:latin typeface="Algerian" panose="04020705040A02060702" pitchFamily="82" charset="0"/>
              </a:rPr>
              <a:t>Naziv potječe od odnosno-upitne zamjenice ča.</a:t>
            </a:r>
          </a:p>
          <a:p>
            <a:r>
              <a:rPr lang="hr-HR" sz="2000" dirty="0">
                <a:solidFill>
                  <a:srgbClr val="202122"/>
                </a:solidFill>
                <a:latin typeface="Arial"/>
              </a:rPr>
              <a:t> </a:t>
            </a:r>
            <a:r>
              <a:rPr lang="hr-HR" sz="2000" dirty="0">
                <a:solidFill>
                  <a:srgbClr val="202122"/>
                </a:solidFill>
                <a:latin typeface="Algerian" panose="04020705040A02060702" pitchFamily="82" charset="0"/>
              </a:rPr>
              <a:t>Smatra se da uoči 1. svj. rata čakavskim narječjem govorilo oko 23% Hrvata a danas oko 12%.</a:t>
            </a:r>
            <a:endParaRPr lang="hr-HR" sz="2000" dirty="0">
              <a:latin typeface="Algerian" panose="04020705040A02060702" pitchFamily="8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2276872"/>
            <a:ext cx="4247455" cy="332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84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Književnici, pjesnici:</a:t>
            </a:r>
            <a:r>
              <a:rPr lang="hr-HR" b="1" dirty="0">
                <a:solidFill>
                  <a:srgbClr val="5E5E5E"/>
                </a:solidFill>
                <a:latin typeface="Algerian" panose="04020705040A02060702" pitchFamily="82" charset="0"/>
              </a:rPr>
              <a:t> 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Marko Marulić, Šime Vučetić, Tin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Kolumbić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, Vladimir Nazor, Mate Balota, Hanibal Lucić, Petar Zoranić, Juraj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Baraković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,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Džore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Držić..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.</a:t>
            </a:r>
          </a:p>
          <a:p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Marko Marulić- Judita, Suzana, Molitva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suprotiva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Turkom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…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>
                <a:latin typeface="Algerian" panose="04020705040A02060702" pitchFamily="82" charset="0"/>
                <a:cs typeface="Aharoni" panose="02010803020104030203" pitchFamily="2" charset="-79"/>
              </a:rPr>
              <a:t>KNJIŽEVNICI ČAKAVSKOG NARIJEČJA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68960"/>
            <a:ext cx="27432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9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KAJKAVSKO NARJEČJE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rgbClr val="202122"/>
                </a:solidFill>
                <a:latin typeface="Algerian" panose="04020705040A02060702" pitchFamily="82" charset="0"/>
              </a:rPr>
              <a:t>Naziv potječe od odnosno-upitne zamjenice kaj.</a:t>
            </a:r>
          </a:p>
          <a:p>
            <a:r>
              <a:rPr lang="hr-HR" sz="2000" dirty="0">
                <a:solidFill>
                  <a:srgbClr val="202122"/>
                </a:solidFill>
                <a:latin typeface="Algerian" panose="04020705040A02060702" pitchFamily="82" charset="0"/>
              </a:rPr>
              <a:t>Kajkavsko narječje uglavnom obuhvaća sjeverozapadni i srednji dio hrvatskoga jezičnog prostora.</a:t>
            </a:r>
          </a:p>
          <a:p>
            <a:endParaRPr lang="hr-HR" sz="2000" dirty="0">
              <a:latin typeface="Algerian" panose="04020705040A02060702" pitchFamily="82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2204864"/>
            <a:ext cx="4175447" cy="339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11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Književnici, pjesnici:</a:t>
            </a:r>
            <a:r>
              <a:rPr lang="hr-HR" b="1" dirty="0">
                <a:solidFill>
                  <a:srgbClr val="5E5E5E"/>
                </a:solidFill>
                <a:latin typeface="Algerian" panose="04020705040A02060702" pitchFamily="82" charset="0"/>
              </a:rPr>
              <a:t> 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Juraj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Habdelić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, Antun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Vramec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,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Tituš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 Brezovački, Antun Gustav Matoš, Miroslav Krleža, Dragutin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Domjanić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,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Fran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 Gundulić, Ivan Goran </a:t>
            </a:r>
            <a:r>
              <a:rPr lang="hr-HR" dirty="0" err="1">
                <a:solidFill>
                  <a:srgbClr val="5E5E5E"/>
                </a:solidFill>
                <a:latin typeface="Algerian" panose="04020705040A02060702" pitchFamily="82" charset="0"/>
              </a:rPr>
              <a:t>Kovačić..</a:t>
            </a:r>
            <a:r>
              <a:rPr lang="hr-HR" dirty="0">
                <a:solidFill>
                  <a:srgbClr val="5E5E5E"/>
                </a:solidFill>
                <a:latin typeface="Algerian" panose="04020705040A02060702" pitchFamily="82" charset="0"/>
              </a:rPr>
              <a:t>.</a:t>
            </a:r>
          </a:p>
          <a:p>
            <a:r>
              <a:rPr lang="hr-HR" dirty="0">
                <a:latin typeface="Algerian" panose="04020705040A02060702" pitchFamily="82" charset="0"/>
              </a:rPr>
              <a:t>Antun Gustav Matoš- Iverje, Novo iverje, umorne priče…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>
                <a:latin typeface="Algerian" panose="04020705040A02060702" pitchFamily="82" charset="0"/>
              </a:rPr>
              <a:t>KNJIŽEVNICI KAJKAVSKOG NARIJEČJA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2016223" cy="276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80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559262"/>
              </p:ext>
            </p:extLst>
          </p:nvPr>
        </p:nvGraphicFramePr>
        <p:xfrm>
          <a:off x="698500" y="2247900"/>
          <a:ext cx="7746999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8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ŠTOKAVSKO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ČAKAVSKO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KAJKAVSKO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SVIJET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SVIT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SVET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CVIJET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CVIT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CVET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SVJETLO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SVITLO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SVETLO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RAJČICA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POMIDOR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PARADAJZ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GLUP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BEDAST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BEDAK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BIJELO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BILO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BELO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ZVIJEZDA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ZVIZDA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Algerian" panose="04020705040A02060702" pitchFamily="82" charset="0"/>
                        </a:rPr>
                        <a:t>ZVEZDA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>
                <a:latin typeface="Algerian" panose="04020705040A02060702" pitchFamily="82" charset="0"/>
              </a:rPr>
              <a:t>USPOREDBA NARIJEČJA</a:t>
            </a:r>
          </a:p>
        </p:txBody>
      </p:sp>
    </p:spTree>
    <p:extLst>
      <p:ext uri="{BB962C8B-B14F-4D97-AF65-F5344CB8AC3E}">
        <p14:creationId xmlns:p14="http://schemas.microsoft.com/office/powerpoint/2010/main" val="336900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i uvez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vrdi uvez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i uvez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Prikaz na zaslonu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Aharoni</vt:lpstr>
      <vt:lpstr>Algerian</vt:lpstr>
      <vt:lpstr>Arial</vt:lpstr>
      <vt:lpstr>Book Antiqua</vt:lpstr>
      <vt:lpstr>Wingdings</vt:lpstr>
      <vt:lpstr>Tvrdi uvez</vt:lpstr>
      <vt:lpstr>HRVATSKA NARJEČJA </vt:lpstr>
      <vt:lpstr>HRVATSKA NARJEČJA</vt:lpstr>
      <vt:lpstr>ŠTOKAVSKO NARJEČJE</vt:lpstr>
      <vt:lpstr>KNJIŽEVNICI ŠTOKAVSKOG NARJEČJA</vt:lpstr>
      <vt:lpstr>ČAKAVSKO NARJEČJE</vt:lpstr>
      <vt:lpstr>KNJIŽEVNICI ČAKAVSKOG NARIJEČJA</vt:lpstr>
      <vt:lpstr>KAJKAVSKO NARJEČJE </vt:lpstr>
      <vt:lpstr>KNJIŽEVNICI KAJKAVSKOG NARIJEČJA</vt:lpstr>
      <vt:lpstr>USPOREDBA NARIJEČJA</vt:lpstr>
      <vt:lpstr>Izvori informacija I fotografija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 NARJEČJA</dc:title>
  <dc:creator>Sandra</dc:creator>
  <cp:lastModifiedBy>Windows korisnik</cp:lastModifiedBy>
  <cp:revision>3</cp:revision>
  <dcterms:modified xsi:type="dcterms:W3CDTF">2020-06-04T17:06:13Z</dcterms:modified>
</cp:coreProperties>
</file>